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Lst>
  <p:sldSz cy="6858000" cx="12192000"/>
  <p:notesSz cx="6858000" cy="9144000"/>
  <p:embeddedFontLst>
    <p:embeddedFont>
      <p:font typeface="Play"/>
      <p:regular r:id="rId42"/>
      <p:bold r:id="rId43"/>
    </p:embeddedFont>
    <p:embeddedFont>
      <p:font typeface="Montserrat"/>
      <p:regular r:id="rId44"/>
      <p:bold r:id="rId45"/>
      <p:italic r:id="rId46"/>
      <p:boldItalic r:id="rId47"/>
    </p:embeddedFont>
    <p:embeddedFont>
      <p:font typeface="Montserrat Medium"/>
      <p:regular r:id="rId48"/>
      <p:bold r:id="rId49"/>
      <p:italic r:id="rId50"/>
      <p:boldItalic r:id="rId51"/>
    </p:embeddedFont>
    <p:embeddedFont>
      <p:font typeface="Quattrocento Sans"/>
      <p:regular r:id="rId52"/>
      <p:bold r:id="rId53"/>
      <p:italic r:id="rId54"/>
      <p:boldItalic r:id="rId5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56" roundtripDataSignature="AMtx7mj9zs04WZXvEL303gyHEW7fuoph6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font" Target="fonts/Play-regular.fntdata"/><Relationship Id="rId41" Type="http://schemas.openxmlformats.org/officeDocument/2006/relationships/slide" Target="slides/slide36.xml"/><Relationship Id="rId44" Type="http://schemas.openxmlformats.org/officeDocument/2006/relationships/font" Target="fonts/Montserrat-regular.fntdata"/><Relationship Id="rId43" Type="http://schemas.openxmlformats.org/officeDocument/2006/relationships/font" Target="fonts/Play-bold.fntdata"/><Relationship Id="rId46" Type="http://schemas.openxmlformats.org/officeDocument/2006/relationships/font" Target="fonts/Montserrat-italic.fntdata"/><Relationship Id="rId45" Type="http://schemas.openxmlformats.org/officeDocument/2006/relationships/font" Target="fonts/Montserrat-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MontserratMedium-regular.fntdata"/><Relationship Id="rId47" Type="http://schemas.openxmlformats.org/officeDocument/2006/relationships/font" Target="fonts/Montserrat-boldItalic.fntdata"/><Relationship Id="rId49" Type="http://schemas.openxmlformats.org/officeDocument/2006/relationships/font" Target="fonts/MontserratMedium-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MontserratMedium-boldItalic.fntdata"/><Relationship Id="rId50" Type="http://schemas.openxmlformats.org/officeDocument/2006/relationships/font" Target="fonts/MontserratMedium-italic.fntdata"/><Relationship Id="rId53" Type="http://schemas.openxmlformats.org/officeDocument/2006/relationships/font" Target="fonts/QuattrocentoSans-bold.fntdata"/><Relationship Id="rId52" Type="http://schemas.openxmlformats.org/officeDocument/2006/relationships/font" Target="fonts/QuattrocentoSans-regular.fntdata"/><Relationship Id="rId11" Type="http://schemas.openxmlformats.org/officeDocument/2006/relationships/slide" Target="slides/slide6.xml"/><Relationship Id="rId55" Type="http://schemas.openxmlformats.org/officeDocument/2006/relationships/font" Target="fonts/QuattrocentoSans-boldItalic.fntdata"/><Relationship Id="rId10" Type="http://schemas.openxmlformats.org/officeDocument/2006/relationships/slide" Target="slides/slide5.xml"/><Relationship Id="rId54" Type="http://schemas.openxmlformats.org/officeDocument/2006/relationships/font" Target="fonts/QuattrocentoSans-italic.fntdata"/><Relationship Id="rId13" Type="http://schemas.openxmlformats.org/officeDocument/2006/relationships/slide" Target="slides/slide8.xml"/><Relationship Id="rId12" Type="http://schemas.openxmlformats.org/officeDocument/2006/relationships/slide" Target="slides/slide7.xml"/><Relationship Id="rId56" Type="http://customschemas.google.com/relationships/presentationmetadata" Target="meta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s-EC"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8" name="Google Shape;18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6" name="Google Shape;19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2" name="Google Shape;21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7" name="Google Shape;21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23" name="Google Shape;22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34" name="Google Shape;23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2" name="Google Shape;24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58" name="Google Shape;25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71" name="Google Shape;271;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92" name="Google Shape;9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94" name="Google Shape;294;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07" name="Google Shape;307;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15" name="Google Shape;31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49" name="Google Shape;349;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55" name="Google Shape;35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62" name="Google Shape;36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68" name="Google Shape;368;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79" name="Google Shape;379;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97" name="Google Shape;397;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26" name="Google Shape;426;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98" name="Google Shape;9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47" name="Google Shape;447;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57" name="Google Shape;457;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68" name="Google Shape;468;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80" name="Google Shape;480;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05" name="Google Shape;505;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10" name="Google Shape;51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21" name="Google Shape;521;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14" name="Google Shape;11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20" name="Google Shape;12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26" name="Google Shape;12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 name="Google Shape;13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58" name="Google Shape;15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3" name="Google Shape;16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15" name="Shape 15"/>
        <p:cNvGrpSpPr/>
        <p:nvPr/>
      </p:nvGrpSpPr>
      <p:grpSpPr>
        <a:xfrm>
          <a:off x="0" y="0"/>
          <a:ext cx="0" cy="0"/>
          <a:chOff x="0" y="0"/>
          <a:chExt cx="0" cy="0"/>
        </a:xfrm>
      </p:grpSpPr>
      <p:sp>
        <p:nvSpPr>
          <p:cNvPr id="16" name="Google Shape;16;p3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72" name="Shape 72"/>
        <p:cNvGrpSpPr/>
        <p:nvPr/>
      </p:nvGrpSpPr>
      <p:grpSpPr>
        <a:xfrm>
          <a:off x="0" y="0"/>
          <a:ext cx="0" cy="0"/>
          <a:chOff x="0" y="0"/>
          <a:chExt cx="0" cy="0"/>
        </a:xfrm>
      </p:grpSpPr>
      <p:sp>
        <p:nvSpPr>
          <p:cNvPr id="73" name="Google Shape;73;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7"/>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78" name="Shape 78"/>
        <p:cNvGrpSpPr/>
        <p:nvPr/>
      </p:nvGrpSpPr>
      <p:grpSpPr>
        <a:xfrm>
          <a:off x="0" y="0"/>
          <a:ext cx="0" cy="0"/>
          <a:chOff x="0" y="0"/>
          <a:chExt cx="0" cy="0"/>
        </a:xfrm>
      </p:grpSpPr>
      <p:sp>
        <p:nvSpPr>
          <p:cNvPr id="79" name="Google Shape;79;p48"/>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8"/>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1" name="Shape 21"/>
        <p:cNvGrpSpPr/>
        <p:nvPr/>
      </p:nvGrpSpPr>
      <p:grpSpPr>
        <a:xfrm>
          <a:off x="0" y="0"/>
          <a:ext cx="0" cy="0"/>
          <a:chOff x="0" y="0"/>
          <a:chExt cx="0" cy="0"/>
        </a:xfrm>
      </p:grpSpPr>
      <p:sp>
        <p:nvSpPr>
          <p:cNvPr id="22" name="Google Shape;22;p3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4" name="Google Shape;24;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27" name="Shape 27"/>
        <p:cNvGrpSpPr/>
        <p:nvPr/>
      </p:nvGrpSpPr>
      <p:grpSpPr>
        <a:xfrm>
          <a:off x="0" y="0"/>
          <a:ext cx="0" cy="0"/>
          <a:chOff x="0" y="0"/>
          <a:chExt cx="0" cy="0"/>
        </a:xfrm>
      </p:grpSpPr>
      <p:sp>
        <p:nvSpPr>
          <p:cNvPr id="28" name="Google Shape;28;p4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4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57575"/>
              </a:buClr>
              <a:buSzPts val="2400"/>
              <a:buNone/>
              <a:defRPr sz="2400">
                <a:solidFill>
                  <a:srgbClr val="757575"/>
                </a:solidFill>
              </a:defRPr>
            </a:lvl1pPr>
            <a:lvl2pPr indent="-228600" lvl="1" marL="914400" algn="l">
              <a:lnSpc>
                <a:spcPct val="90000"/>
              </a:lnSpc>
              <a:spcBef>
                <a:spcPts val="500"/>
              </a:spcBef>
              <a:spcAft>
                <a:spcPts val="0"/>
              </a:spcAft>
              <a:buClr>
                <a:srgbClr val="757575"/>
              </a:buClr>
              <a:buSzPts val="2000"/>
              <a:buNone/>
              <a:defRPr sz="2000">
                <a:solidFill>
                  <a:srgbClr val="757575"/>
                </a:solidFill>
              </a:defRPr>
            </a:lvl2pPr>
            <a:lvl3pPr indent="-228600" lvl="2" marL="1371600" algn="l">
              <a:lnSpc>
                <a:spcPct val="90000"/>
              </a:lnSpc>
              <a:spcBef>
                <a:spcPts val="500"/>
              </a:spcBef>
              <a:spcAft>
                <a:spcPts val="0"/>
              </a:spcAft>
              <a:buClr>
                <a:srgbClr val="757575"/>
              </a:buClr>
              <a:buSzPts val="1800"/>
              <a:buNone/>
              <a:defRPr sz="1800">
                <a:solidFill>
                  <a:srgbClr val="757575"/>
                </a:solidFill>
              </a:defRPr>
            </a:lvl3pPr>
            <a:lvl4pPr indent="-228600" lvl="3" marL="1828800" algn="l">
              <a:lnSpc>
                <a:spcPct val="90000"/>
              </a:lnSpc>
              <a:spcBef>
                <a:spcPts val="500"/>
              </a:spcBef>
              <a:spcAft>
                <a:spcPts val="0"/>
              </a:spcAft>
              <a:buClr>
                <a:srgbClr val="757575"/>
              </a:buClr>
              <a:buSzPts val="1600"/>
              <a:buNone/>
              <a:defRPr sz="1600">
                <a:solidFill>
                  <a:srgbClr val="757575"/>
                </a:solidFill>
              </a:defRPr>
            </a:lvl4pPr>
            <a:lvl5pPr indent="-228600" lvl="4" marL="2286000" algn="l">
              <a:lnSpc>
                <a:spcPct val="90000"/>
              </a:lnSpc>
              <a:spcBef>
                <a:spcPts val="500"/>
              </a:spcBef>
              <a:spcAft>
                <a:spcPts val="0"/>
              </a:spcAft>
              <a:buClr>
                <a:srgbClr val="757575"/>
              </a:buClr>
              <a:buSzPts val="1600"/>
              <a:buNone/>
              <a:defRPr sz="1600">
                <a:solidFill>
                  <a:srgbClr val="757575"/>
                </a:solidFill>
              </a:defRPr>
            </a:lvl5pPr>
            <a:lvl6pPr indent="-228600" lvl="5" marL="2743200" algn="l">
              <a:lnSpc>
                <a:spcPct val="90000"/>
              </a:lnSpc>
              <a:spcBef>
                <a:spcPts val="500"/>
              </a:spcBef>
              <a:spcAft>
                <a:spcPts val="0"/>
              </a:spcAft>
              <a:buClr>
                <a:srgbClr val="757575"/>
              </a:buClr>
              <a:buSzPts val="1600"/>
              <a:buNone/>
              <a:defRPr sz="1600">
                <a:solidFill>
                  <a:srgbClr val="757575"/>
                </a:solidFill>
              </a:defRPr>
            </a:lvl6pPr>
            <a:lvl7pPr indent="-228600" lvl="6" marL="3200400" algn="l">
              <a:lnSpc>
                <a:spcPct val="90000"/>
              </a:lnSpc>
              <a:spcBef>
                <a:spcPts val="500"/>
              </a:spcBef>
              <a:spcAft>
                <a:spcPts val="0"/>
              </a:spcAft>
              <a:buClr>
                <a:srgbClr val="757575"/>
              </a:buClr>
              <a:buSzPts val="1600"/>
              <a:buNone/>
              <a:defRPr sz="1600">
                <a:solidFill>
                  <a:srgbClr val="757575"/>
                </a:solidFill>
              </a:defRPr>
            </a:lvl7pPr>
            <a:lvl8pPr indent="-228600" lvl="7" marL="3657600" algn="l">
              <a:lnSpc>
                <a:spcPct val="90000"/>
              </a:lnSpc>
              <a:spcBef>
                <a:spcPts val="500"/>
              </a:spcBef>
              <a:spcAft>
                <a:spcPts val="0"/>
              </a:spcAft>
              <a:buClr>
                <a:srgbClr val="757575"/>
              </a:buClr>
              <a:buSzPts val="1600"/>
              <a:buNone/>
              <a:defRPr sz="1600">
                <a:solidFill>
                  <a:srgbClr val="757575"/>
                </a:solidFill>
              </a:defRPr>
            </a:lvl8pPr>
            <a:lvl9pPr indent="-228600" lvl="8" marL="4114800" algn="l">
              <a:lnSpc>
                <a:spcPct val="90000"/>
              </a:lnSpc>
              <a:spcBef>
                <a:spcPts val="500"/>
              </a:spcBef>
              <a:spcAft>
                <a:spcPts val="0"/>
              </a:spcAft>
              <a:buClr>
                <a:srgbClr val="757575"/>
              </a:buClr>
              <a:buSzPts val="1600"/>
              <a:buNone/>
              <a:defRPr sz="1600">
                <a:solidFill>
                  <a:srgbClr val="757575"/>
                </a:solidFill>
              </a:defRPr>
            </a:lvl9pPr>
          </a:lstStyle>
          <a:p/>
        </p:txBody>
      </p:sp>
      <p:sp>
        <p:nvSpPr>
          <p:cNvPr id="30" name="Google Shape;30;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33" name="Shape 33"/>
        <p:cNvGrpSpPr/>
        <p:nvPr/>
      </p:nvGrpSpPr>
      <p:grpSpPr>
        <a:xfrm>
          <a:off x="0" y="0"/>
          <a:ext cx="0" cy="0"/>
          <a:chOff x="0" y="0"/>
          <a:chExt cx="0" cy="0"/>
        </a:xfrm>
      </p:grpSpPr>
      <p:sp>
        <p:nvSpPr>
          <p:cNvPr id="34" name="Google Shape;34;p4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4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4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40" name="Shape 40"/>
        <p:cNvGrpSpPr/>
        <p:nvPr/>
      </p:nvGrpSpPr>
      <p:grpSpPr>
        <a:xfrm>
          <a:off x="0" y="0"/>
          <a:ext cx="0" cy="0"/>
          <a:chOff x="0" y="0"/>
          <a:chExt cx="0" cy="0"/>
        </a:xfrm>
      </p:grpSpPr>
      <p:sp>
        <p:nvSpPr>
          <p:cNvPr id="41" name="Google Shape;41;p42"/>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4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4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4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4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49" name="Shape 49"/>
        <p:cNvGrpSpPr/>
        <p:nvPr/>
      </p:nvGrpSpPr>
      <p:grpSpPr>
        <a:xfrm>
          <a:off x="0" y="0"/>
          <a:ext cx="0" cy="0"/>
          <a:chOff x="0" y="0"/>
          <a:chExt cx="0" cy="0"/>
        </a:xfrm>
      </p:grpSpPr>
      <p:sp>
        <p:nvSpPr>
          <p:cNvPr id="50" name="Google Shape;50;p4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54" name="Shape 54"/>
        <p:cNvGrpSpPr/>
        <p:nvPr/>
      </p:nvGrpSpPr>
      <p:grpSpPr>
        <a:xfrm>
          <a:off x="0" y="0"/>
          <a:ext cx="0" cy="0"/>
          <a:chOff x="0" y="0"/>
          <a:chExt cx="0" cy="0"/>
        </a:xfrm>
      </p:grpSpPr>
      <p:sp>
        <p:nvSpPr>
          <p:cNvPr id="55" name="Google Shape;55;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58" name="Shape 58"/>
        <p:cNvGrpSpPr/>
        <p:nvPr/>
      </p:nvGrpSpPr>
      <p:grpSpPr>
        <a:xfrm>
          <a:off x="0" y="0"/>
          <a:ext cx="0" cy="0"/>
          <a:chOff x="0" y="0"/>
          <a:chExt cx="0" cy="0"/>
        </a:xfrm>
      </p:grpSpPr>
      <p:sp>
        <p:nvSpPr>
          <p:cNvPr id="59" name="Google Shape;59;p4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5"/>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45"/>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65" name="Shape 65"/>
        <p:cNvGrpSpPr/>
        <p:nvPr/>
      </p:nvGrpSpPr>
      <p:grpSpPr>
        <a:xfrm>
          <a:off x="0" y="0"/>
          <a:ext cx="0" cy="0"/>
          <a:chOff x="0" y="0"/>
          <a:chExt cx="0" cy="0"/>
        </a:xfrm>
      </p:grpSpPr>
      <p:sp>
        <p:nvSpPr>
          <p:cNvPr id="66" name="Google Shape;66;p4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6"/>
          <p:cNvSpPr/>
          <p:nvPr>
            <p:ph idx="2" type="pic"/>
          </p:nvPr>
        </p:nvSpPr>
        <p:spPr>
          <a:xfrm>
            <a:off x="5183188" y="987425"/>
            <a:ext cx="6172200" cy="4873625"/>
          </a:xfrm>
          <a:prstGeom prst="rect">
            <a:avLst/>
          </a:prstGeom>
          <a:noFill/>
          <a:ln>
            <a:noFill/>
          </a:ln>
        </p:spPr>
      </p:sp>
      <p:sp>
        <p:nvSpPr>
          <p:cNvPr id="68" name="Google Shape;68;p4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EC"/>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Play"/>
              <a:buNone/>
              <a:defRPr b="0" i="0" sz="4400" u="none" cap="none" strike="noStrik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757575"/>
                </a:solidFill>
                <a:latin typeface="Arial"/>
                <a:ea typeface="Arial"/>
                <a:cs typeface="Arial"/>
                <a:sym typeface="Arial"/>
              </a:defRPr>
            </a:lvl1pPr>
            <a:lvl2pPr indent="0" lvl="1" marL="0" marR="0" rtl="0" algn="r">
              <a:spcBef>
                <a:spcPts val="0"/>
              </a:spcBef>
              <a:buNone/>
              <a:defRPr b="0" i="0" sz="1200" u="none" cap="none" strike="noStrike">
                <a:solidFill>
                  <a:srgbClr val="757575"/>
                </a:solidFill>
                <a:latin typeface="Arial"/>
                <a:ea typeface="Arial"/>
                <a:cs typeface="Arial"/>
                <a:sym typeface="Arial"/>
              </a:defRPr>
            </a:lvl2pPr>
            <a:lvl3pPr indent="0" lvl="2" marL="0" marR="0" rtl="0" algn="r">
              <a:spcBef>
                <a:spcPts val="0"/>
              </a:spcBef>
              <a:buNone/>
              <a:defRPr b="0" i="0" sz="1200" u="none" cap="none" strike="noStrike">
                <a:solidFill>
                  <a:srgbClr val="757575"/>
                </a:solidFill>
                <a:latin typeface="Arial"/>
                <a:ea typeface="Arial"/>
                <a:cs typeface="Arial"/>
                <a:sym typeface="Arial"/>
              </a:defRPr>
            </a:lvl3pPr>
            <a:lvl4pPr indent="0" lvl="3" marL="0" marR="0" rtl="0" algn="r">
              <a:spcBef>
                <a:spcPts val="0"/>
              </a:spcBef>
              <a:buNone/>
              <a:defRPr b="0" i="0" sz="1200" u="none" cap="none" strike="noStrike">
                <a:solidFill>
                  <a:srgbClr val="757575"/>
                </a:solidFill>
                <a:latin typeface="Arial"/>
                <a:ea typeface="Arial"/>
                <a:cs typeface="Arial"/>
                <a:sym typeface="Arial"/>
              </a:defRPr>
            </a:lvl4pPr>
            <a:lvl5pPr indent="0" lvl="4" marL="0" marR="0" rtl="0" algn="r">
              <a:spcBef>
                <a:spcPts val="0"/>
              </a:spcBef>
              <a:buNone/>
              <a:defRPr b="0" i="0" sz="1200" u="none" cap="none" strike="noStrike">
                <a:solidFill>
                  <a:srgbClr val="757575"/>
                </a:solidFill>
                <a:latin typeface="Arial"/>
                <a:ea typeface="Arial"/>
                <a:cs typeface="Arial"/>
                <a:sym typeface="Arial"/>
              </a:defRPr>
            </a:lvl5pPr>
            <a:lvl6pPr indent="0" lvl="5" marL="0" marR="0" rtl="0" algn="r">
              <a:spcBef>
                <a:spcPts val="0"/>
              </a:spcBef>
              <a:buNone/>
              <a:defRPr b="0" i="0" sz="1200" u="none" cap="none" strike="noStrike">
                <a:solidFill>
                  <a:srgbClr val="757575"/>
                </a:solidFill>
                <a:latin typeface="Arial"/>
                <a:ea typeface="Arial"/>
                <a:cs typeface="Arial"/>
                <a:sym typeface="Arial"/>
              </a:defRPr>
            </a:lvl6pPr>
            <a:lvl7pPr indent="0" lvl="6" marL="0" marR="0" rtl="0" algn="r">
              <a:spcBef>
                <a:spcPts val="0"/>
              </a:spcBef>
              <a:buNone/>
              <a:defRPr b="0" i="0" sz="1200" u="none" cap="none" strike="noStrike">
                <a:solidFill>
                  <a:srgbClr val="757575"/>
                </a:solidFill>
                <a:latin typeface="Arial"/>
                <a:ea typeface="Arial"/>
                <a:cs typeface="Arial"/>
                <a:sym typeface="Arial"/>
              </a:defRPr>
            </a:lvl7pPr>
            <a:lvl8pPr indent="0" lvl="7" marL="0" marR="0" rtl="0" algn="r">
              <a:spcBef>
                <a:spcPts val="0"/>
              </a:spcBef>
              <a:buNone/>
              <a:defRPr b="0" i="0" sz="1200" u="none" cap="none" strike="noStrike">
                <a:solidFill>
                  <a:srgbClr val="757575"/>
                </a:solidFill>
                <a:latin typeface="Arial"/>
                <a:ea typeface="Arial"/>
                <a:cs typeface="Arial"/>
                <a:sym typeface="Arial"/>
              </a:defRPr>
            </a:lvl8pPr>
            <a:lvl9pPr indent="0" lvl="8" marL="0" marR="0" rtl="0" algn="r">
              <a:spcBef>
                <a:spcPts val="0"/>
              </a:spcBef>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EC"/>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4.jp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4.jp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4.jp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4.jpg"/><Relationship Id="rId4"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4.jp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4.jp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4.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3.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4.jpg"/><Relationship Id="rId4" Type="http://schemas.openxmlformats.org/officeDocument/2006/relationships/image" Target="../media/image7.jpg"/><Relationship Id="rId11" Type="http://schemas.openxmlformats.org/officeDocument/2006/relationships/image" Target="../media/image1.jpg"/><Relationship Id="rId10" Type="http://schemas.openxmlformats.org/officeDocument/2006/relationships/image" Target="../media/image8.jpg"/><Relationship Id="rId12" Type="http://schemas.openxmlformats.org/officeDocument/2006/relationships/image" Target="../media/image2.jpg"/><Relationship Id="rId9" Type="http://schemas.openxmlformats.org/officeDocument/2006/relationships/image" Target="../media/image9.jpg"/><Relationship Id="rId5" Type="http://schemas.openxmlformats.org/officeDocument/2006/relationships/image" Target="../media/image6.jpg"/><Relationship Id="rId6" Type="http://schemas.openxmlformats.org/officeDocument/2006/relationships/image" Target="../media/image4.jpg"/><Relationship Id="rId7" Type="http://schemas.openxmlformats.org/officeDocument/2006/relationships/image" Target="../media/image3.jpg"/><Relationship Id="rId8"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7" name="Shape 87"/>
        <p:cNvGrpSpPr/>
        <p:nvPr/>
      </p:nvGrpSpPr>
      <p:grpSpPr>
        <a:xfrm>
          <a:off x="0" y="0"/>
          <a:ext cx="0" cy="0"/>
          <a:chOff x="0" y="0"/>
          <a:chExt cx="0" cy="0"/>
        </a:xfrm>
      </p:grpSpPr>
      <p:sp>
        <p:nvSpPr>
          <p:cNvPr id="88" name="Google Shape;88;p1"/>
          <p:cNvSpPr/>
          <p:nvPr/>
        </p:nvSpPr>
        <p:spPr>
          <a:xfrm>
            <a:off x="2818283" y="5148457"/>
            <a:ext cx="4958808" cy="344710"/>
          </a:xfrm>
          <a:prstGeom prst="rect">
            <a:avLst/>
          </a:prstGeom>
          <a:noFill/>
          <a:ln>
            <a:noFill/>
          </a:ln>
        </p:spPr>
        <p:txBody>
          <a:bodyPr anchorCtr="0" anchor="t" bIns="45700" lIns="91425" spcFirstLastPara="1" rIns="91425" wrap="square" tIns="45700">
            <a:spAutoFit/>
          </a:bodyPr>
          <a:lstStyle/>
          <a:p>
            <a:pPr indent="0" lvl="0" marL="0" marR="0" rtl="0" algn="l">
              <a:lnSpc>
                <a:spcPct val="80000"/>
              </a:lnSpc>
              <a:spcBef>
                <a:spcPts val="0"/>
              </a:spcBef>
              <a:spcAft>
                <a:spcPts val="0"/>
              </a:spcAft>
              <a:buNone/>
            </a:pPr>
            <a:r>
              <a:rPr i="0" lang="es-EC" sz="2000" u="none" cap="none" strike="noStrike">
                <a:solidFill>
                  <a:schemeClr val="lt1"/>
                </a:solidFill>
                <a:latin typeface="Montserrat"/>
                <a:ea typeface="Montserrat"/>
                <a:cs typeface="Montserrat"/>
                <a:sym typeface="Montserrat"/>
              </a:rPr>
              <a:t>Dr. Federico FISCHER CASTELLS </a:t>
            </a:r>
            <a:r>
              <a:rPr b="1" i="0" lang="es-EC" sz="2000" u="none" cap="none" strike="noStrike">
                <a:solidFill>
                  <a:schemeClr val="lt1"/>
                </a:solidFill>
                <a:latin typeface="Montserrat"/>
                <a:ea typeface="Montserrat"/>
                <a:cs typeface="Montserrat"/>
                <a:sym typeface="Montserrat"/>
              </a:rPr>
              <a:t>IGNOVA 2026</a:t>
            </a:r>
            <a:endParaRPr b="1">
              <a:latin typeface="Montserrat"/>
              <a:ea typeface="Montserrat"/>
              <a:cs typeface="Montserrat"/>
              <a:sym typeface="Montserrat"/>
            </a:endParaRPr>
          </a:p>
        </p:txBody>
      </p:sp>
      <p:sp>
        <p:nvSpPr>
          <p:cNvPr id="89" name="Google Shape;89;p1"/>
          <p:cNvSpPr/>
          <p:nvPr/>
        </p:nvSpPr>
        <p:spPr>
          <a:xfrm>
            <a:off x="2818283" y="3773710"/>
            <a:ext cx="6844194" cy="1060547"/>
          </a:xfrm>
          <a:prstGeom prst="rect">
            <a:avLst/>
          </a:prstGeom>
          <a:noFill/>
          <a:ln>
            <a:noFill/>
          </a:ln>
        </p:spPr>
        <p:txBody>
          <a:bodyPr anchorCtr="0" anchor="t" bIns="45700" lIns="91425" spcFirstLastPara="1" rIns="91425" wrap="square" tIns="45700">
            <a:spAutoFit/>
          </a:bodyPr>
          <a:lstStyle/>
          <a:p>
            <a:pPr indent="0" lvl="0" marL="0" marR="0" rtl="0" algn="l">
              <a:lnSpc>
                <a:spcPct val="80000"/>
              </a:lnSpc>
              <a:spcBef>
                <a:spcPts val="0"/>
              </a:spcBef>
              <a:spcAft>
                <a:spcPts val="0"/>
              </a:spcAft>
              <a:buNone/>
            </a:pPr>
            <a:r>
              <a:rPr b="1" i="0" lang="es-EC" sz="2600" u="none" cap="none" strike="noStrike">
                <a:solidFill>
                  <a:schemeClr val="lt1"/>
                </a:solidFill>
                <a:latin typeface="Montserrat Medium"/>
                <a:ea typeface="Montserrat Medium"/>
                <a:cs typeface="Montserrat Medium"/>
                <a:sym typeface="Montserrat Medium"/>
              </a:rPr>
              <a:t>ALIANZAS UNIVERSIDAD–EMPRESA:</a:t>
            </a:r>
            <a:endParaRPr/>
          </a:p>
          <a:p>
            <a:pPr indent="0" lvl="0" marL="0" marR="0" rtl="0" algn="l">
              <a:lnSpc>
                <a:spcPct val="80000"/>
              </a:lnSpc>
              <a:spcBef>
                <a:spcPts val="0"/>
              </a:spcBef>
              <a:spcAft>
                <a:spcPts val="0"/>
              </a:spcAft>
              <a:buNone/>
            </a:pPr>
            <a:r>
              <a:rPr b="1" i="0" lang="es-EC" sz="2600" u="none" cap="none" strike="noStrike">
                <a:solidFill>
                  <a:schemeClr val="lt1"/>
                </a:solidFill>
                <a:latin typeface="Montserrat Medium"/>
                <a:ea typeface="Montserrat Medium"/>
                <a:cs typeface="Montserrat Medium"/>
                <a:sym typeface="Montserrat Medium"/>
              </a:rPr>
              <a:t>CLAVES PARA SU ÉXITO DESDE LA</a:t>
            </a:r>
            <a:endParaRPr/>
          </a:p>
          <a:p>
            <a:pPr indent="0" lvl="0" marL="0" marR="0" rtl="0" algn="l">
              <a:lnSpc>
                <a:spcPct val="80000"/>
              </a:lnSpc>
              <a:spcBef>
                <a:spcPts val="0"/>
              </a:spcBef>
              <a:spcAft>
                <a:spcPts val="0"/>
              </a:spcAft>
              <a:buNone/>
            </a:pPr>
            <a:r>
              <a:rPr b="1" i="0" lang="es-EC" sz="2600" u="none" cap="none" strike="noStrike">
                <a:solidFill>
                  <a:schemeClr val="lt1"/>
                </a:solidFill>
                <a:latin typeface="Montserrat Medium"/>
                <a:ea typeface="Montserrat Medium"/>
                <a:cs typeface="Montserrat Medium"/>
                <a:sym typeface="Montserrat Medium"/>
              </a:rPr>
              <a:t>PROPIEDAD INTELECTUAL</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9"/>
                                        </p:tgtEl>
                                        <p:attrNameLst>
                                          <p:attrName>style.visibility</p:attrName>
                                        </p:attrNameLst>
                                      </p:cBhvr>
                                      <p:to>
                                        <p:strVal val="visible"/>
                                      </p:to>
                                    </p:set>
                                    <p:animEffect filter="fade" transition="in">
                                      <p:cBhvr>
                                        <p:cTn dur="500"/>
                                        <p:tgtEl>
                                          <p:spTgt spid="89"/>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88"/>
                                        </p:tgtEl>
                                        <p:attrNameLst>
                                          <p:attrName>style.visibility</p:attrName>
                                        </p:attrNameLst>
                                      </p:cBhvr>
                                      <p:to>
                                        <p:strVal val="visible"/>
                                      </p:to>
                                    </p:set>
                                    <p:animEffect filter="fade" transition="in">
                                      <p:cBhvr>
                                        <p:cTn dur="500"/>
                                        <p:tgtEl>
                                          <p:spTgt spid="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9" name="Shape 189"/>
        <p:cNvGrpSpPr/>
        <p:nvPr/>
      </p:nvGrpSpPr>
      <p:grpSpPr>
        <a:xfrm>
          <a:off x="0" y="0"/>
          <a:ext cx="0" cy="0"/>
          <a:chOff x="0" y="0"/>
          <a:chExt cx="0" cy="0"/>
        </a:xfrm>
      </p:grpSpPr>
      <p:sp>
        <p:nvSpPr>
          <p:cNvPr id="190" name="Google Shape;190;p10"/>
          <p:cNvSpPr txBox="1"/>
          <p:nvPr/>
        </p:nvSpPr>
        <p:spPr>
          <a:xfrm>
            <a:off x="502918" y="1880567"/>
            <a:ext cx="5370000" cy="3861000"/>
          </a:xfrm>
          <a:prstGeom prst="rect">
            <a:avLst/>
          </a:prstGeom>
          <a:noFill/>
          <a:ln>
            <a:noFill/>
          </a:ln>
        </p:spPr>
        <p:txBody>
          <a:bodyPr anchorCtr="0" anchor="t" bIns="45700" lIns="91425" spcFirstLastPara="1" rIns="91425" wrap="square" tIns="45700">
            <a:spAutoFit/>
          </a:bodyPr>
          <a:lstStyle/>
          <a:p>
            <a:pPr indent="0" lvl="0" marL="0" marR="0" rtl="0" algn="l">
              <a:spcBef>
                <a:spcPts val="100"/>
              </a:spcBef>
              <a:spcAft>
                <a:spcPts val="0"/>
              </a:spcAft>
              <a:buNone/>
            </a:pPr>
            <a:r>
              <a:rPr lang="es-EC" sz="2800">
                <a:solidFill>
                  <a:srgbClr val="FF6B00"/>
                </a:solidFill>
                <a:latin typeface="Montserrat"/>
                <a:ea typeface="Montserrat"/>
                <a:cs typeface="Montserrat"/>
                <a:sym typeface="Montserrat"/>
              </a:rPr>
              <a:t>Las alianzas de transferencia de tecnología exitosas son aquellas que saben navegar las diferencias de incentivos y usan la PI para construir una relación “GANAR-GANAR” para todas las partes. </a:t>
            </a:r>
            <a:endParaRPr>
              <a:latin typeface="Montserrat"/>
              <a:ea typeface="Montserrat"/>
              <a:cs typeface="Montserrat"/>
              <a:sym typeface="Montserrat"/>
            </a:endParaRPr>
          </a:p>
          <a:p>
            <a:pPr indent="0" lvl="0" marL="127000" marR="0" rtl="0" algn="l">
              <a:spcBef>
                <a:spcPts val="100"/>
              </a:spcBef>
              <a:spcAft>
                <a:spcPts val="0"/>
              </a:spcAft>
              <a:buClr>
                <a:schemeClr val="dk1"/>
              </a:buClr>
              <a:buSzPts val="2000"/>
              <a:buFont typeface="Noto Sans Symbols"/>
              <a:buNone/>
            </a:pPr>
            <a:r>
              <a:t/>
            </a:r>
            <a:endParaRPr sz="2000">
              <a:solidFill>
                <a:srgbClr val="FF6B00"/>
              </a:solidFill>
              <a:latin typeface="Montserrat"/>
              <a:ea typeface="Montserrat"/>
              <a:cs typeface="Montserrat"/>
              <a:sym typeface="Montserrat"/>
            </a:endParaRPr>
          </a:p>
        </p:txBody>
      </p:sp>
      <p:sp>
        <p:nvSpPr>
          <p:cNvPr id="191" name="Google Shape;191;p10"/>
          <p:cNvSpPr txBox="1"/>
          <p:nvPr/>
        </p:nvSpPr>
        <p:spPr>
          <a:xfrm>
            <a:off x="6606548" y="2009300"/>
            <a:ext cx="3612300" cy="2896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EC" sz="2200">
                <a:solidFill>
                  <a:srgbClr val="1A1B6B"/>
                </a:solidFill>
                <a:latin typeface="Montserrat Medium"/>
                <a:ea typeface="Montserrat Medium"/>
                <a:cs typeface="Montserrat Medium"/>
                <a:sym typeface="Montserrat Medium"/>
              </a:rPr>
              <a:t>Caso de éxito: </a:t>
            </a:r>
            <a:endParaRPr b="1" sz="2200">
              <a:solidFill>
                <a:srgbClr val="1A1B6B"/>
              </a:solidFill>
              <a:latin typeface="Montserrat Medium"/>
              <a:ea typeface="Montserrat Medium"/>
              <a:cs typeface="Montserrat Medium"/>
              <a:sym typeface="Montserrat Medium"/>
            </a:endParaRPr>
          </a:p>
          <a:p>
            <a:pPr indent="0" lvl="0" marL="0" marR="0" rtl="0" algn="l">
              <a:spcBef>
                <a:spcPts val="0"/>
              </a:spcBef>
              <a:spcAft>
                <a:spcPts val="0"/>
              </a:spcAft>
              <a:buNone/>
            </a:pPr>
            <a:r>
              <a:rPr lang="es-EC" sz="2200">
                <a:solidFill>
                  <a:srgbClr val="1A1B6B"/>
                </a:solidFill>
                <a:latin typeface="Montserrat"/>
                <a:ea typeface="Montserrat"/>
                <a:cs typeface="Montserrat"/>
                <a:sym typeface="Montserrat"/>
              </a:rPr>
              <a:t>Stanford, Google y el algoritmo patentado “PageRank”</a:t>
            </a:r>
            <a:endParaRPr/>
          </a:p>
          <a:p>
            <a:pPr indent="-228600" lvl="0" marL="342900" marR="0" rtl="0" algn="l">
              <a:spcBef>
                <a:spcPts val="100"/>
              </a:spcBef>
              <a:spcAft>
                <a:spcPts val="0"/>
              </a:spcAft>
              <a:buClr>
                <a:schemeClr val="dk1"/>
              </a:buClr>
              <a:buSzPts val="1800"/>
              <a:buFont typeface="Noto Sans Symbols"/>
              <a:buNone/>
            </a:pPr>
            <a:r>
              <a:t/>
            </a:r>
            <a:endParaRPr b="1" sz="1800">
              <a:solidFill>
                <a:srgbClr val="FF6B00"/>
              </a:solidFill>
              <a:latin typeface="Montserrat Medium"/>
              <a:ea typeface="Montserrat Medium"/>
              <a:cs typeface="Montserrat Medium"/>
              <a:sym typeface="Montserrat Medium"/>
            </a:endParaRPr>
          </a:p>
          <a:p>
            <a:pPr indent="-228600" lvl="0" marL="342900" marR="0" rtl="0" algn="l">
              <a:spcBef>
                <a:spcPts val="100"/>
              </a:spcBef>
              <a:spcAft>
                <a:spcPts val="0"/>
              </a:spcAft>
              <a:buClr>
                <a:schemeClr val="dk1"/>
              </a:buClr>
              <a:buSzPts val="1800"/>
              <a:buFont typeface="Noto Sans Symbols"/>
              <a:buNone/>
            </a:pPr>
            <a:r>
              <a:t/>
            </a:r>
            <a:endParaRPr b="1" sz="1800">
              <a:solidFill>
                <a:srgbClr val="FF6B00"/>
              </a:solidFill>
              <a:latin typeface="Montserrat Medium"/>
              <a:ea typeface="Montserrat Medium"/>
              <a:cs typeface="Montserrat Medium"/>
              <a:sym typeface="Montserrat Medium"/>
            </a:endParaRPr>
          </a:p>
          <a:p>
            <a:pPr indent="-228600" lvl="0" marL="342900" marR="0" rtl="0" algn="l">
              <a:spcBef>
                <a:spcPts val="100"/>
              </a:spcBef>
              <a:spcAft>
                <a:spcPts val="0"/>
              </a:spcAft>
              <a:buClr>
                <a:schemeClr val="dk1"/>
              </a:buClr>
              <a:buSzPts val="1800"/>
              <a:buFont typeface="Noto Sans Symbols"/>
              <a:buNone/>
            </a:pPr>
            <a:r>
              <a:t/>
            </a:r>
            <a:endParaRPr b="1" sz="1800">
              <a:solidFill>
                <a:srgbClr val="FF6B00"/>
              </a:solidFill>
              <a:latin typeface="Montserrat Medium"/>
              <a:ea typeface="Montserrat Medium"/>
              <a:cs typeface="Montserrat Medium"/>
              <a:sym typeface="Montserrat Medium"/>
            </a:endParaRPr>
          </a:p>
          <a:p>
            <a:pPr indent="-228600" lvl="0" marL="342900" marR="0" rtl="0" algn="l">
              <a:spcBef>
                <a:spcPts val="100"/>
              </a:spcBef>
              <a:spcAft>
                <a:spcPts val="0"/>
              </a:spcAft>
              <a:buClr>
                <a:schemeClr val="dk1"/>
              </a:buClr>
              <a:buSzPts val="1800"/>
              <a:buFont typeface="Noto Sans Symbols"/>
              <a:buNone/>
            </a:pPr>
            <a:r>
              <a:t/>
            </a:r>
            <a:endParaRPr b="1" sz="1800">
              <a:solidFill>
                <a:srgbClr val="FF6B00"/>
              </a:solidFill>
              <a:latin typeface="Montserrat Medium"/>
              <a:ea typeface="Montserrat Medium"/>
              <a:cs typeface="Montserrat Medium"/>
              <a:sym typeface="Montserrat Medium"/>
            </a:endParaRPr>
          </a:p>
          <a:p>
            <a:pPr indent="-228600" lvl="0" marL="342900" marR="0" rtl="0" algn="l">
              <a:spcBef>
                <a:spcPts val="100"/>
              </a:spcBef>
              <a:spcAft>
                <a:spcPts val="0"/>
              </a:spcAft>
              <a:buClr>
                <a:schemeClr val="dk1"/>
              </a:buClr>
              <a:buSzPts val="1800"/>
              <a:buFont typeface="Noto Sans Symbols"/>
              <a:buNone/>
            </a:pPr>
            <a:r>
              <a:t/>
            </a:r>
            <a:endParaRPr b="1" sz="1800">
              <a:solidFill>
                <a:srgbClr val="FF6B00"/>
              </a:solidFill>
              <a:latin typeface="Montserrat Medium"/>
              <a:ea typeface="Montserrat Medium"/>
              <a:cs typeface="Montserrat Medium"/>
              <a:sym typeface="Montserrat Medium"/>
            </a:endParaRPr>
          </a:p>
        </p:txBody>
      </p:sp>
      <p:pic>
        <p:nvPicPr>
          <p:cNvPr id="192" name="Google Shape;192;p10"/>
          <p:cNvPicPr preferRelativeResize="0"/>
          <p:nvPr/>
        </p:nvPicPr>
        <p:blipFill rotWithShape="1">
          <a:blip r:embed="rId4">
            <a:alphaModFix/>
          </a:blip>
          <a:srcRect b="29988" l="0" r="0" t="26317"/>
          <a:stretch/>
        </p:blipFill>
        <p:spPr>
          <a:xfrm>
            <a:off x="6784250" y="3572825"/>
            <a:ext cx="3256900" cy="1423075"/>
          </a:xfrm>
          <a:prstGeom prst="rect">
            <a:avLst/>
          </a:prstGeom>
          <a:noFill/>
          <a:ln cap="flat" cmpd="sng" w="19050">
            <a:solidFill>
              <a:srgbClr val="001566"/>
            </a:solidFill>
            <a:prstDash val="solid"/>
            <a:round/>
            <a:headEnd len="sm" w="sm" type="none"/>
            <a:tailEnd len="sm" w="sm" type="none"/>
          </a:ln>
        </p:spPr>
      </p:pic>
      <p:sp>
        <p:nvSpPr>
          <p:cNvPr id="193" name="Google Shape;193;p10"/>
          <p:cNvSpPr txBox="1"/>
          <p:nvPr/>
        </p:nvSpPr>
        <p:spPr>
          <a:xfrm>
            <a:off x="502920" y="1022308"/>
            <a:ext cx="9601200" cy="7212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LA CLAVE: ARMONIZAR INCENTIVOS DE AMBAS PARTES </a:t>
            </a:r>
            <a:endParaRPr>
              <a:solidFill>
                <a:schemeClr val="dk1"/>
              </a:solidFill>
            </a:endParaRPr>
          </a:p>
          <a:p>
            <a:pPr indent="0" lvl="0" marL="0" marR="0" rtl="0" algn="l">
              <a:lnSpc>
                <a:spcPct val="95000"/>
              </a:lnSpc>
              <a:spcBef>
                <a:spcPts val="0"/>
              </a:spcBef>
              <a:spcAft>
                <a:spcPts val="0"/>
              </a:spcAft>
              <a:buNone/>
            </a:pPr>
            <a:r>
              <a:t/>
            </a:r>
            <a:endParaRPr b="1" sz="21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7" name="Shape 197"/>
        <p:cNvGrpSpPr/>
        <p:nvPr/>
      </p:nvGrpSpPr>
      <p:grpSpPr>
        <a:xfrm>
          <a:off x="0" y="0"/>
          <a:ext cx="0" cy="0"/>
          <a:chOff x="0" y="0"/>
          <a:chExt cx="0" cy="0"/>
        </a:xfrm>
      </p:grpSpPr>
      <p:sp>
        <p:nvSpPr>
          <p:cNvPr id="198" name="Google Shape;198;p11"/>
          <p:cNvSpPr txBox="1"/>
          <p:nvPr/>
        </p:nvSpPr>
        <p:spPr>
          <a:xfrm>
            <a:off x="1174775" y="1912249"/>
            <a:ext cx="9418200" cy="1631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s-EC" sz="10000">
                <a:solidFill>
                  <a:srgbClr val="FF6B00"/>
                </a:solidFill>
                <a:latin typeface="Montserrat Medium"/>
                <a:ea typeface="Montserrat Medium"/>
                <a:cs typeface="Montserrat Medium"/>
                <a:sym typeface="Montserrat Medium"/>
              </a:rPr>
              <a:t>74,2%</a:t>
            </a:r>
            <a:endParaRPr/>
          </a:p>
        </p:txBody>
      </p:sp>
      <p:sp>
        <p:nvSpPr>
          <p:cNvPr id="199" name="Google Shape;199;p11"/>
          <p:cNvSpPr txBox="1"/>
          <p:nvPr/>
        </p:nvSpPr>
        <p:spPr>
          <a:xfrm>
            <a:off x="717575" y="3543949"/>
            <a:ext cx="10332600" cy="954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lang="es-EC" sz="2800">
                <a:solidFill>
                  <a:srgbClr val="1A1B6B"/>
                </a:solidFill>
                <a:latin typeface="Montserrat"/>
                <a:ea typeface="Montserrat"/>
                <a:cs typeface="Montserrat"/>
                <a:sym typeface="Montserrat"/>
              </a:rPr>
              <a:t>de los investigadores activos de </a:t>
            </a:r>
            <a:endParaRPr sz="2800">
              <a:solidFill>
                <a:srgbClr val="1A1B6B"/>
              </a:solidFill>
              <a:latin typeface="Montserrat"/>
              <a:ea typeface="Montserrat"/>
              <a:cs typeface="Montserrat"/>
              <a:sym typeface="Montserrat"/>
            </a:endParaRPr>
          </a:p>
          <a:p>
            <a:pPr indent="0" lvl="0" marL="0" marR="0" rtl="0" algn="ctr">
              <a:lnSpc>
                <a:spcPct val="100000"/>
              </a:lnSpc>
              <a:spcBef>
                <a:spcPts val="0"/>
              </a:spcBef>
              <a:spcAft>
                <a:spcPts val="0"/>
              </a:spcAft>
              <a:buNone/>
            </a:pPr>
            <a:r>
              <a:rPr lang="es-EC" sz="2800">
                <a:solidFill>
                  <a:srgbClr val="1A1B6B"/>
                </a:solidFill>
                <a:latin typeface="Montserrat"/>
                <a:ea typeface="Montserrat"/>
                <a:cs typeface="Montserrat"/>
                <a:sym typeface="Montserrat"/>
              </a:rPr>
              <a:t>América Latina y el Caribe</a:t>
            </a:r>
            <a:endParaRPr sz="2800">
              <a:latin typeface="Montserrat"/>
              <a:ea typeface="Montserrat"/>
              <a:cs typeface="Montserrat"/>
              <a:sym typeface="Montserrat"/>
            </a:endParaRPr>
          </a:p>
        </p:txBody>
      </p:sp>
      <p:sp>
        <p:nvSpPr>
          <p:cNvPr id="200" name="Google Shape;200;p11"/>
          <p:cNvSpPr txBox="1"/>
          <p:nvPr/>
        </p:nvSpPr>
        <p:spPr>
          <a:xfrm>
            <a:off x="732815" y="4422555"/>
            <a:ext cx="103326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s-EC" sz="2800">
                <a:solidFill>
                  <a:srgbClr val="1A1B6B"/>
                </a:solidFill>
                <a:latin typeface="Montserrat Medium"/>
                <a:ea typeface="Montserrat Medium"/>
                <a:cs typeface="Montserrat Medium"/>
                <a:sym typeface="Montserrat Medium"/>
              </a:rPr>
              <a:t>se concentran en la educación superior</a:t>
            </a:r>
            <a:endParaRPr/>
          </a:p>
        </p:txBody>
      </p:sp>
      <p:sp>
        <p:nvSpPr>
          <p:cNvPr id="201" name="Google Shape;201;p11"/>
          <p:cNvSpPr txBox="1"/>
          <p:nvPr/>
        </p:nvSpPr>
        <p:spPr>
          <a:xfrm>
            <a:off x="472440" y="5948172"/>
            <a:ext cx="11247120" cy="32004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i="1" lang="es-EC" sz="1200">
                <a:solidFill>
                  <a:srgbClr val="999999"/>
                </a:solidFill>
                <a:latin typeface="Arial"/>
                <a:ea typeface="Arial"/>
                <a:cs typeface="Arial"/>
                <a:sym typeface="Arial"/>
              </a:rPr>
              <a:t>Fuente: RICYT/OEI, "El Estado de la ciencia 2025" (datos 2023)</a:t>
            </a:r>
            <a:endParaRPr/>
          </a:p>
        </p:txBody>
      </p:sp>
      <p:sp>
        <p:nvSpPr>
          <p:cNvPr id="202" name="Google Shape;202;p11"/>
          <p:cNvSpPr txBox="1"/>
          <p:nvPr/>
        </p:nvSpPr>
        <p:spPr>
          <a:xfrm>
            <a:off x="502920" y="1022308"/>
            <a:ext cx="9601200" cy="7050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dk1"/>
              </a:buClr>
              <a:buFont typeface="Arial"/>
              <a:buNone/>
            </a:pPr>
            <a:r>
              <a:rPr b="1" lang="es-EC" sz="2100">
                <a:solidFill>
                  <a:srgbClr val="1A1B6B"/>
                </a:solidFill>
                <a:latin typeface="Montserrat Medium"/>
                <a:ea typeface="Montserrat Medium"/>
                <a:cs typeface="Montserrat Medium"/>
                <a:sym typeface="Montserrat Medium"/>
              </a:rPr>
              <a:t>ROL DE LA UNIVERSIDAD: PERSPECTIVA FÁCTICA </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7" name="Shape 207"/>
        <p:cNvGrpSpPr/>
        <p:nvPr/>
      </p:nvGrpSpPr>
      <p:grpSpPr>
        <a:xfrm>
          <a:off x="0" y="0"/>
          <a:ext cx="0" cy="0"/>
          <a:chOff x="0" y="0"/>
          <a:chExt cx="0" cy="0"/>
        </a:xfrm>
      </p:grpSpPr>
      <p:sp>
        <p:nvSpPr>
          <p:cNvPr id="208" name="Google Shape;208;p12"/>
          <p:cNvSpPr txBox="1"/>
          <p:nvPr/>
        </p:nvSpPr>
        <p:spPr>
          <a:xfrm>
            <a:off x="502920" y="1022308"/>
            <a:ext cx="9601200" cy="414000"/>
          </a:xfrm>
          <a:prstGeom prst="rect">
            <a:avLst/>
          </a:prstGeom>
          <a:noFill/>
          <a:ln>
            <a:noFill/>
          </a:ln>
        </p:spPr>
        <p:txBody>
          <a:bodyPr anchorCtr="0" anchor="t" bIns="45700" lIns="91425" spcFirstLastPara="1" rIns="91425" wrap="square" tIns="45700">
            <a:spAutoFit/>
          </a:bodyPr>
          <a:lstStyle/>
          <a:p>
            <a:pPr indent="0" lvl="0" marL="0" marR="0" rtl="0" algn="l">
              <a:lnSpc>
                <a:spcPct val="95000"/>
              </a:lnSpc>
              <a:spcBef>
                <a:spcPts val="0"/>
              </a:spcBef>
              <a:spcAft>
                <a:spcPts val="0"/>
              </a:spcAft>
              <a:buNone/>
            </a:pPr>
            <a:r>
              <a:rPr b="1" lang="es-EC" sz="2200">
                <a:solidFill>
                  <a:srgbClr val="1A1B6B"/>
                </a:solidFill>
                <a:latin typeface="Montserrat Medium"/>
                <a:ea typeface="Montserrat Medium"/>
                <a:cs typeface="Montserrat Medium"/>
                <a:sym typeface="Montserrat Medium"/>
              </a:rPr>
              <a:t>ROL DE LA UNIVERSIDAD: PERSPECTIVA JURÍDICA</a:t>
            </a:r>
            <a:endParaRPr/>
          </a:p>
        </p:txBody>
      </p:sp>
      <p:sp>
        <p:nvSpPr>
          <p:cNvPr id="209" name="Google Shape;209;p12"/>
          <p:cNvSpPr txBox="1"/>
          <p:nvPr/>
        </p:nvSpPr>
        <p:spPr>
          <a:xfrm>
            <a:off x="502925" y="1554800"/>
            <a:ext cx="9373800" cy="38712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lang="es-EC" sz="2000">
                <a:solidFill>
                  <a:srgbClr val="FF6B00"/>
                </a:solidFill>
                <a:latin typeface="Montserrat"/>
                <a:ea typeface="Montserrat"/>
                <a:cs typeface="Montserrat"/>
                <a:sym typeface="Montserrat"/>
              </a:rPr>
              <a:t>Sentencia del Tribunal Supremo de España, 27 de octubre de 2005:</a:t>
            </a:r>
            <a:endParaRPr>
              <a:latin typeface="Montserrat"/>
              <a:ea typeface="Montserrat"/>
              <a:cs typeface="Montserrat"/>
              <a:sym typeface="Montserrat"/>
            </a:endParaRPr>
          </a:p>
          <a:p>
            <a:pPr indent="0" lvl="0" marL="0" marR="0" rtl="0" algn="l">
              <a:spcBef>
                <a:spcPts val="100"/>
              </a:spcBef>
              <a:spcAft>
                <a:spcPts val="0"/>
              </a:spcAft>
              <a:buNone/>
            </a:pPr>
            <a:r>
              <a:t/>
            </a:r>
            <a:endParaRPr i="1" sz="2000">
              <a:solidFill>
                <a:schemeClr val="dk1"/>
              </a:solidFill>
              <a:latin typeface="Montserrat"/>
              <a:ea typeface="Montserrat"/>
              <a:cs typeface="Montserrat"/>
              <a:sym typeface="Montserrat"/>
            </a:endParaRPr>
          </a:p>
          <a:p>
            <a:pPr indent="0" lvl="0" marL="0" marR="0" rtl="0" algn="just">
              <a:spcBef>
                <a:spcPts val="100"/>
              </a:spcBef>
              <a:spcAft>
                <a:spcPts val="0"/>
              </a:spcAft>
              <a:buNone/>
            </a:pPr>
            <a:r>
              <a:rPr i="1" lang="es-EC" sz="2000">
                <a:solidFill>
                  <a:schemeClr val="dk1"/>
                </a:solidFill>
                <a:latin typeface="Montserrat"/>
                <a:ea typeface="Montserrat"/>
                <a:cs typeface="Montserrat"/>
                <a:sym typeface="Montserrat"/>
              </a:rPr>
              <a:t>“</a:t>
            </a:r>
            <a:r>
              <a:rPr lang="es-EC" sz="2000">
                <a:solidFill>
                  <a:schemeClr val="dk1"/>
                </a:solidFill>
                <a:latin typeface="Montserrat"/>
                <a:ea typeface="Montserrat"/>
                <a:cs typeface="Montserrat"/>
                <a:sym typeface="Montserrat"/>
              </a:rPr>
              <a:t>La </a:t>
            </a:r>
            <a:r>
              <a:rPr b="1" lang="es-EC" sz="2000">
                <a:solidFill>
                  <a:schemeClr val="dk1"/>
                </a:solidFill>
                <a:latin typeface="Montserrat"/>
                <a:ea typeface="Montserrat"/>
                <a:cs typeface="Montserrat"/>
                <a:sym typeface="Montserrat"/>
              </a:rPr>
              <a:t>transferencia de los resultados de la actividad de investigación y estudio universitarios a la sociedad es considerada hoy día universalmente como un rasgo esencial de la actividad universitaria</a:t>
            </a:r>
            <a:r>
              <a:rPr lang="es-EC" sz="2000">
                <a:solidFill>
                  <a:schemeClr val="dk1"/>
                </a:solidFill>
                <a:latin typeface="Montserrat"/>
                <a:ea typeface="Montserrat"/>
                <a:cs typeface="Montserrat"/>
                <a:sym typeface="Montserrat"/>
              </a:rPr>
              <a:t>, de tal forma que frente a lo que se afirma en el recurso, en todos los países de nuestro entorno se persigue activamente la imbricación de la Universidad en el tejido económico de la sociedad, sin perjuicio de que dicha interrelación deba producirse, como es obvio, dentro de un escrupuloso respeto a todas las exigencias del ordenamiento jurídico (…)”.</a:t>
            </a:r>
            <a:endParaRPr>
              <a:latin typeface="Montserrat"/>
              <a:ea typeface="Montserrat"/>
              <a:cs typeface="Montserrat"/>
              <a:sym typeface="Montserrat"/>
            </a:endParaRPr>
          </a:p>
          <a:p>
            <a:pPr indent="0" lvl="0" marL="0" marR="0" rtl="0" algn="l">
              <a:spcBef>
                <a:spcPts val="100"/>
              </a:spcBef>
              <a:spcAft>
                <a:spcPts val="0"/>
              </a:spcAft>
              <a:buNone/>
            </a:pPr>
            <a:r>
              <a:t/>
            </a:r>
            <a:endParaRPr i="1" sz="2000">
              <a:solidFill>
                <a:schemeClr val="dk1"/>
              </a:solidFill>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3" name="Shape 213"/>
        <p:cNvGrpSpPr/>
        <p:nvPr/>
      </p:nvGrpSpPr>
      <p:grpSpPr>
        <a:xfrm>
          <a:off x="0" y="0"/>
          <a:ext cx="0" cy="0"/>
          <a:chOff x="0" y="0"/>
          <a:chExt cx="0" cy="0"/>
        </a:xfrm>
      </p:grpSpPr>
      <p:sp>
        <p:nvSpPr>
          <p:cNvPr id="214" name="Google Shape;214;p13"/>
          <p:cNvSpPr/>
          <p:nvPr/>
        </p:nvSpPr>
        <p:spPr>
          <a:xfrm>
            <a:off x="1398025" y="2415900"/>
            <a:ext cx="9214500" cy="2026200"/>
          </a:xfrm>
          <a:prstGeom prst="rect">
            <a:avLst/>
          </a:prstGeom>
          <a:noFill/>
          <a:ln>
            <a:noFill/>
          </a:ln>
        </p:spPr>
        <p:txBody>
          <a:bodyPr anchorCtr="0" anchor="t" bIns="45700" lIns="91425" spcFirstLastPara="1" rIns="91425" wrap="square" tIns="45700">
            <a:spAutoFit/>
          </a:bodyPr>
          <a:lstStyle/>
          <a:p>
            <a:pPr indent="0" lvl="0" marL="0" marR="0" rtl="0" algn="l">
              <a:lnSpc>
                <a:spcPct val="80000"/>
              </a:lnSpc>
              <a:spcBef>
                <a:spcPts val="0"/>
              </a:spcBef>
              <a:spcAft>
                <a:spcPts val="0"/>
              </a:spcAft>
              <a:buNone/>
            </a:pPr>
            <a:r>
              <a:rPr b="1" lang="es-EC" sz="3900">
                <a:solidFill>
                  <a:schemeClr val="lt1"/>
                </a:solidFill>
                <a:latin typeface="Montserrat Medium"/>
                <a:ea typeface="Montserrat Medium"/>
                <a:cs typeface="Montserrat Medium"/>
                <a:sym typeface="Montserrat Medium"/>
              </a:rPr>
              <a:t>3. CLAVES DE PROPIEDAD INTELECTUAL PARA ALIANZAS UNIVERSIDAD–EMPRESA EXITOSAS</a:t>
            </a:r>
            <a:endParaRPr sz="39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14"/>
                                        </p:tgtEl>
                                        <p:attrNameLst>
                                          <p:attrName>style.visibility</p:attrName>
                                        </p:attrNameLst>
                                      </p:cBhvr>
                                      <p:to>
                                        <p:strVal val="visible"/>
                                      </p:to>
                                    </p:set>
                                    <p:animEffect filter="fade" transition="in">
                                      <p:cBhvr>
                                        <p:cTn dur="500"/>
                                        <p:tgtEl>
                                          <p:spTgt spid="2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8" name="Shape 218"/>
        <p:cNvGrpSpPr/>
        <p:nvPr/>
      </p:nvGrpSpPr>
      <p:grpSpPr>
        <a:xfrm>
          <a:off x="0" y="0"/>
          <a:ext cx="0" cy="0"/>
          <a:chOff x="0" y="0"/>
          <a:chExt cx="0" cy="0"/>
        </a:xfrm>
      </p:grpSpPr>
      <p:sp>
        <p:nvSpPr>
          <p:cNvPr id="219" name="Google Shape;219;p14"/>
          <p:cNvSpPr txBox="1"/>
          <p:nvPr/>
        </p:nvSpPr>
        <p:spPr>
          <a:xfrm>
            <a:off x="502920" y="1600199"/>
            <a:ext cx="10168200" cy="53592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lang="es-EC" sz="1700">
                <a:solidFill>
                  <a:srgbClr val="FF6B00"/>
                </a:solidFill>
                <a:latin typeface="Montserrat"/>
                <a:ea typeface="Montserrat"/>
                <a:cs typeface="Montserrat"/>
                <a:sym typeface="Montserrat"/>
              </a:rPr>
              <a:t>Recomendación de la Comisión de la UE N.º 2008/416/CE </a:t>
            </a:r>
            <a:endParaRPr>
              <a:latin typeface="Montserrat"/>
              <a:ea typeface="Montserrat"/>
              <a:cs typeface="Montserrat"/>
              <a:sym typeface="Montserrat"/>
            </a:endParaRPr>
          </a:p>
          <a:p>
            <a:pPr indent="0" lvl="0" marL="0" marR="0" rtl="0" algn="l">
              <a:lnSpc>
                <a:spcPct val="115000"/>
              </a:lnSpc>
              <a:spcBef>
                <a:spcPts val="0"/>
              </a:spcBef>
              <a:spcAft>
                <a:spcPts val="0"/>
              </a:spcAft>
              <a:buNone/>
            </a:pPr>
            <a:r>
              <a:rPr b="1" i="1" lang="es-EC" sz="1600">
                <a:solidFill>
                  <a:srgbClr val="FF6B00"/>
                </a:solidFill>
                <a:latin typeface="Montserrat"/>
                <a:ea typeface="Montserrat"/>
                <a:cs typeface="Montserrat"/>
                <a:sym typeface="Montserrat"/>
              </a:rPr>
              <a:t>sobre la gestión de la PI en actividades de transferencia de conocimiento y código de buenas prácticas para universidades y otros organismos públicos de investigación</a:t>
            </a:r>
            <a:endParaRPr i="1" sz="1600">
              <a:solidFill>
                <a:schemeClr val="dk1"/>
              </a:solidFill>
              <a:latin typeface="Montserrat"/>
              <a:ea typeface="Montserrat"/>
              <a:cs typeface="Montserrat"/>
              <a:sym typeface="Montserrat"/>
            </a:endParaRPr>
          </a:p>
          <a:p>
            <a:pPr indent="0" lvl="0" marL="0" marR="0" rtl="0" algn="l">
              <a:spcBef>
                <a:spcPts val="100"/>
              </a:spcBef>
              <a:spcAft>
                <a:spcPts val="0"/>
              </a:spcAft>
              <a:buNone/>
            </a:pPr>
            <a:r>
              <a:t/>
            </a:r>
            <a:endParaRPr i="1" sz="1600">
              <a:solidFill>
                <a:schemeClr val="dk1"/>
              </a:solidFill>
              <a:latin typeface="Montserrat"/>
              <a:ea typeface="Montserrat"/>
              <a:cs typeface="Montserrat"/>
              <a:sym typeface="Montserrat"/>
            </a:endParaRPr>
          </a:p>
          <a:p>
            <a:pPr indent="0" lvl="0" marL="0" marR="0" rtl="0" algn="l">
              <a:spcBef>
                <a:spcPts val="100"/>
              </a:spcBef>
              <a:spcAft>
                <a:spcPts val="0"/>
              </a:spcAft>
              <a:buNone/>
            </a:pPr>
            <a:r>
              <a:t/>
            </a:r>
            <a:endParaRPr i="1" sz="1600">
              <a:solidFill>
                <a:schemeClr val="dk1"/>
              </a:solidFill>
              <a:latin typeface="Montserrat"/>
              <a:ea typeface="Montserrat"/>
              <a:cs typeface="Montserrat"/>
              <a:sym typeface="Montserrat"/>
            </a:endParaRPr>
          </a:p>
          <a:p>
            <a:pPr indent="0" lvl="0" marL="0" marR="0" rtl="0" algn="l">
              <a:spcBef>
                <a:spcPts val="100"/>
              </a:spcBef>
              <a:spcAft>
                <a:spcPts val="0"/>
              </a:spcAft>
              <a:buNone/>
            </a:pPr>
            <a:r>
              <a:rPr lang="es-EC" sz="2800">
                <a:solidFill>
                  <a:schemeClr val="dk1"/>
                </a:solidFill>
                <a:latin typeface="Montserrat"/>
                <a:ea typeface="Montserrat"/>
                <a:cs typeface="Montserrat"/>
                <a:sym typeface="Montserrat"/>
              </a:rPr>
              <a:t>“La explotación de los resultados de la investigación financiada con fondos públicos </a:t>
            </a:r>
            <a:r>
              <a:rPr b="1" lang="es-EC" sz="2800">
                <a:solidFill>
                  <a:schemeClr val="dk1"/>
                </a:solidFill>
                <a:latin typeface="Montserrat"/>
                <a:ea typeface="Montserrat"/>
                <a:cs typeface="Montserrat"/>
                <a:sym typeface="Montserrat"/>
              </a:rPr>
              <a:t>depende de una gestión adecuada de la propiedad intelectual</a:t>
            </a:r>
            <a:r>
              <a:rPr lang="es-EC" sz="2800">
                <a:solidFill>
                  <a:schemeClr val="dk1"/>
                </a:solidFill>
                <a:latin typeface="Montserrat"/>
                <a:ea typeface="Montserrat"/>
                <a:cs typeface="Montserrat"/>
                <a:sym typeface="Montserrat"/>
              </a:rPr>
              <a:t>, del desarrollo de una cultura empresarial y de las cualificaciones conexas en los organismos públicos de investigación.”</a:t>
            </a:r>
            <a:endParaRPr sz="2800">
              <a:latin typeface="Montserrat"/>
              <a:ea typeface="Montserrat"/>
              <a:cs typeface="Montserrat"/>
              <a:sym typeface="Montserrat"/>
            </a:endParaRPr>
          </a:p>
          <a:p>
            <a:pPr indent="0" lvl="0" marL="0" marR="0" rtl="0" algn="l">
              <a:spcBef>
                <a:spcPts val="100"/>
              </a:spcBef>
              <a:spcAft>
                <a:spcPts val="0"/>
              </a:spcAft>
              <a:buNone/>
            </a:pPr>
            <a:r>
              <a:t/>
            </a:r>
            <a:endParaRPr sz="2000">
              <a:solidFill>
                <a:schemeClr val="dk1"/>
              </a:solidFill>
              <a:latin typeface="Montserrat"/>
              <a:ea typeface="Montserrat"/>
              <a:cs typeface="Montserrat"/>
              <a:sym typeface="Montserrat"/>
            </a:endParaRPr>
          </a:p>
          <a:p>
            <a:pPr indent="0" lvl="0" marL="0" marR="0" rtl="0" algn="l">
              <a:spcBef>
                <a:spcPts val="100"/>
              </a:spcBef>
              <a:spcAft>
                <a:spcPts val="0"/>
              </a:spcAft>
              <a:buNone/>
            </a:pPr>
            <a:r>
              <a:t/>
            </a:r>
            <a:endParaRPr sz="2000">
              <a:solidFill>
                <a:schemeClr val="dk1"/>
              </a:solidFill>
              <a:latin typeface="Montserrat"/>
              <a:ea typeface="Montserrat"/>
              <a:cs typeface="Montserrat"/>
              <a:sym typeface="Montserrat"/>
            </a:endParaRPr>
          </a:p>
          <a:p>
            <a:pPr indent="0" lvl="0" marL="0" marR="0" rtl="0" algn="l">
              <a:spcBef>
                <a:spcPts val="100"/>
              </a:spcBef>
              <a:spcAft>
                <a:spcPts val="0"/>
              </a:spcAft>
              <a:buNone/>
            </a:pPr>
            <a:r>
              <a:t/>
            </a:r>
            <a:endParaRPr sz="2000">
              <a:solidFill>
                <a:schemeClr val="dk1"/>
              </a:solidFill>
              <a:latin typeface="Montserrat"/>
              <a:ea typeface="Montserrat"/>
              <a:cs typeface="Montserrat"/>
              <a:sym typeface="Montserrat"/>
            </a:endParaRPr>
          </a:p>
          <a:p>
            <a:pPr indent="0" lvl="0" marL="0" marR="0" rtl="0" algn="l">
              <a:spcBef>
                <a:spcPts val="100"/>
              </a:spcBef>
              <a:spcAft>
                <a:spcPts val="0"/>
              </a:spcAft>
              <a:buNone/>
            </a:pPr>
            <a:r>
              <a:t/>
            </a:r>
            <a:endParaRPr sz="2000">
              <a:solidFill>
                <a:schemeClr val="dk1"/>
              </a:solidFill>
              <a:latin typeface="Montserrat"/>
              <a:ea typeface="Montserrat"/>
              <a:cs typeface="Montserrat"/>
              <a:sym typeface="Montserrat"/>
            </a:endParaRPr>
          </a:p>
        </p:txBody>
      </p:sp>
      <p:sp>
        <p:nvSpPr>
          <p:cNvPr id="220" name="Google Shape;220;p14"/>
          <p:cNvSpPr txBox="1"/>
          <p:nvPr/>
        </p:nvSpPr>
        <p:spPr>
          <a:xfrm>
            <a:off x="502920" y="996733"/>
            <a:ext cx="9601200" cy="414000"/>
          </a:xfrm>
          <a:prstGeom prst="rect">
            <a:avLst/>
          </a:prstGeom>
          <a:noFill/>
          <a:ln>
            <a:noFill/>
          </a:ln>
        </p:spPr>
        <p:txBody>
          <a:bodyPr anchorCtr="0" anchor="t" bIns="45700" lIns="91425" spcFirstLastPara="1" rIns="91425" wrap="square" tIns="45700">
            <a:spAutoFit/>
          </a:bodyPr>
          <a:lstStyle/>
          <a:p>
            <a:pPr indent="0" lvl="0" marL="0" marR="0" rtl="0" algn="l">
              <a:lnSpc>
                <a:spcPct val="95000"/>
              </a:lnSpc>
              <a:spcBef>
                <a:spcPts val="0"/>
              </a:spcBef>
              <a:spcAft>
                <a:spcPts val="0"/>
              </a:spcAft>
              <a:buNone/>
            </a:pPr>
            <a:r>
              <a:rPr b="1" lang="es-EC" sz="2200">
                <a:solidFill>
                  <a:srgbClr val="1A1B6B"/>
                </a:solidFill>
                <a:latin typeface="Montserrat Medium"/>
                <a:ea typeface="Montserrat Medium"/>
                <a:cs typeface="Montserrat Medium"/>
                <a:sym typeface="Montserrat Medium"/>
              </a:rPr>
              <a:t>GESTIÓN DE PI EN TRANSFERENCIA DE TECNOLOGÍA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24" name="Shape 224"/>
        <p:cNvGrpSpPr/>
        <p:nvPr/>
      </p:nvGrpSpPr>
      <p:grpSpPr>
        <a:xfrm>
          <a:off x="0" y="0"/>
          <a:ext cx="0" cy="0"/>
          <a:chOff x="0" y="0"/>
          <a:chExt cx="0" cy="0"/>
        </a:xfrm>
      </p:grpSpPr>
      <p:sp>
        <p:nvSpPr>
          <p:cNvPr id="225" name="Google Shape;225;p15"/>
          <p:cNvSpPr txBox="1"/>
          <p:nvPr/>
        </p:nvSpPr>
        <p:spPr>
          <a:xfrm>
            <a:off x="502920" y="996733"/>
            <a:ext cx="9601200" cy="414000"/>
          </a:xfrm>
          <a:prstGeom prst="rect">
            <a:avLst/>
          </a:prstGeom>
          <a:noFill/>
          <a:ln>
            <a:noFill/>
          </a:ln>
        </p:spPr>
        <p:txBody>
          <a:bodyPr anchorCtr="0" anchor="t" bIns="45700" lIns="91425" spcFirstLastPara="1" rIns="91425" wrap="square" tIns="45700">
            <a:spAutoFit/>
          </a:bodyPr>
          <a:lstStyle/>
          <a:p>
            <a:pPr indent="0" lvl="0" marL="0" marR="0" rtl="0" algn="l">
              <a:lnSpc>
                <a:spcPct val="95000"/>
              </a:lnSpc>
              <a:spcBef>
                <a:spcPts val="0"/>
              </a:spcBef>
              <a:spcAft>
                <a:spcPts val="0"/>
              </a:spcAft>
              <a:buNone/>
            </a:pPr>
            <a:r>
              <a:rPr b="1" lang="es-EC" sz="2200">
                <a:solidFill>
                  <a:srgbClr val="1A1B6B"/>
                </a:solidFill>
                <a:latin typeface="Montserrat Medium"/>
                <a:ea typeface="Montserrat Medium"/>
                <a:cs typeface="Montserrat Medium"/>
                <a:sym typeface="Montserrat Medium"/>
              </a:rPr>
              <a:t>GESTIÓN DE PI EN TRANSFERENCIA DE TECNOLOGÍA </a:t>
            </a:r>
            <a:endParaRPr/>
          </a:p>
        </p:txBody>
      </p:sp>
      <p:grpSp>
        <p:nvGrpSpPr>
          <p:cNvPr id="226" name="Google Shape;226;p15"/>
          <p:cNvGrpSpPr/>
          <p:nvPr/>
        </p:nvGrpSpPr>
        <p:grpSpPr>
          <a:xfrm>
            <a:off x="296092" y="1970745"/>
            <a:ext cx="6201047" cy="2657267"/>
            <a:chOff x="0" y="373219"/>
            <a:chExt cx="6201047" cy="2657267"/>
          </a:xfrm>
        </p:grpSpPr>
        <p:sp>
          <p:nvSpPr>
            <p:cNvPr id="227" name="Google Shape;227;p15"/>
            <p:cNvSpPr/>
            <p:nvPr/>
          </p:nvSpPr>
          <p:spPr>
            <a:xfrm>
              <a:off x="0" y="373219"/>
              <a:ext cx="6201047" cy="1216800"/>
            </a:xfrm>
            <a:prstGeom prst="roundRect">
              <a:avLst>
                <a:gd fmla="val 16667" name="adj"/>
              </a:avLst>
            </a:prstGeom>
            <a:solidFill>
              <a:srgbClr val="001566"/>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15"/>
            <p:cNvSpPr txBox="1"/>
            <p:nvPr/>
          </p:nvSpPr>
          <p:spPr>
            <a:xfrm>
              <a:off x="59399" y="432618"/>
              <a:ext cx="6082249" cy="1098002"/>
            </a:xfrm>
            <a:prstGeom prst="rect">
              <a:avLst/>
            </a:prstGeom>
            <a:solidFill>
              <a:srgbClr val="001566"/>
            </a:solidFill>
            <a:ln>
              <a:noFill/>
            </a:ln>
          </p:spPr>
          <p:txBody>
            <a:bodyPr anchorCtr="0" anchor="ctr" bIns="76200" lIns="76200" spcFirstLastPara="1" rIns="76200" wrap="square" tIns="76200">
              <a:noAutofit/>
            </a:bodyPr>
            <a:lstStyle/>
            <a:p>
              <a:pPr indent="0" lvl="0" marL="0" marR="0" rtl="0" algn="l">
                <a:lnSpc>
                  <a:spcPct val="90000"/>
                </a:lnSpc>
                <a:spcBef>
                  <a:spcPts val="0"/>
                </a:spcBef>
                <a:spcAft>
                  <a:spcPts val="0"/>
                </a:spcAft>
                <a:buClr>
                  <a:schemeClr val="lt1"/>
                </a:buClr>
                <a:buSzPts val="2000"/>
                <a:buFont typeface="Arial"/>
                <a:buNone/>
              </a:pPr>
              <a:r>
                <a:rPr lang="es-EC" sz="2000">
                  <a:solidFill>
                    <a:schemeClr val="lt1"/>
                  </a:solidFill>
                  <a:latin typeface="Arial"/>
                  <a:ea typeface="Arial"/>
                  <a:cs typeface="Arial"/>
                  <a:sym typeface="Arial"/>
                </a:rPr>
                <a:t>La propiedad intelectual es un </a:t>
              </a:r>
              <a:r>
                <a:rPr b="1" lang="es-EC" sz="2000">
                  <a:solidFill>
                    <a:schemeClr val="lt1"/>
                  </a:solidFill>
                  <a:latin typeface="Arial"/>
                  <a:ea typeface="Arial"/>
                  <a:cs typeface="Arial"/>
                  <a:sym typeface="Arial"/>
                </a:rPr>
                <a:t>aspecto central </a:t>
              </a:r>
              <a:r>
                <a:rPr lang="es-EC" sz="2000">
                  <a:solidFill>
                    <a:schemeClr val="lt1"/>
                  </a:solidFill>
                  <a:latin typeface="Arial"/>
                  <a:ea typeface="Arial"/>
                  <a:cs typeface="Arial"/>
                  <a:sym typeface="Arial"/>
                </a:rPr>
                <a:t>de cualquier proyecto de transferencia de tecnología.</a:t>
              </a:r>
              <a:endParaRPr sz="2000">
                <a:solidFill>
                  <a:schemeClr val="lt1"/>
                </a:solidFill>
                <a:latin typeface="Arial"/>
                <a:ea typeface="Arial"/>
                <a:cs typeface="Arial"/>
                <a:sym typeface="Arial"/>
              </a:endParaRPr>
            </a:p>
          </p:txBody>
        </p:sp>
        <p:sp>
          <p:nvSpPr>
            <p:cNvPr id="229" name="Google Shape;229;p15"/>
            <p:cNvSpPr/>
            <p:nvPr/>
          </p:nvSpPr>
          <p:spPr>
            <a:xfrm>
              <a:off x="0" y="1813686"/>
              <a:ext cx="6201047" cy="1216800"/>
            </a:xfrm>
            <a:prstGeom prst="roundRect">
              <a:avLst>
                <a:gd fmla="val 16667" name="adj"/>
              </a:avLst>
            </a:prstGeom>
            <a:solidFill>
              <a:srgbClr val="001566"/>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5"/>
            <p:cNvSpPr txBox="1"/>
            <p:nvPr/>
          </p:nvSpPr>
          <p:spPr>
            <a:xfrm>
              <a:off x="59399" y="1873085"/>
              <a:ext cx="6082249" cy="1098002"/>
            </a:xfrm>
            <a:prstGeom prst="rect">
              <a:avLst/>
            </a:prstGeom>
            <a:solidFill>
              <a:srgbClr val="001566"/>
            </a:solidFill>
            <a:ln>
              <a:noFill/>
            </a:ln>
          </p:spPr>
          <p:txBody>
            <a:bodyPr anchorCtr="0" anchor="ctr" bIns="76200" lIns="76200" spcFirstLastPara="1" rIns="76200" wrap="square" tIns="76200">
              <a:noAutofit/>
            </a:bodyPr>
            <a:lstStyle/>
            <a:p>
              <a:pPr indent="0" lvl="0" marL="0" marR="0" rtl="0" algn="l">
                <a:lnSpc>
                  <a:spcPct val="90000"/>
                </a:lnSpc>
                <a:spcBef>
                  <a:spcPts val="0"/>
                </a:spcBef>
                <a:spcAft>
                  <a:spcPts val="0"/>
                </a:spcAft>
                <a:buClr>
                  <a:schemeClr val="lt1"/>
                </a:buClr>
                <a:buSzPts val="2000"/>
                <a:buFont typeface="Arial"/>
                <a:buNone/>
              </a:pPr>
              <a:r>
                <a:rPr b="1" lang="es-EC" sz="2000">
                  <a:solidFill>
                    <a:schemeClr val="lt1"/>
                  </a:solidFill>
                  <a:latin typeface="Arial"/>
                  <a:ea typeface="Arial"/>
                  <a:cs typeface="Arial"/>
                  <a:sym typeface="Arial"/>
                </a:rPr>
                <a:t>Innegable brecha </a:t>
              </a:r>
              <a:r>
                <a:rPr lang="es-EC" sz="2000">
                  <a:solidFill>
                    <a:schemeClr val="lt1"/>
                  </a:solidFill>
                  <a:latin typeface="Arial"/>
                  <a:ea typeface="Arial"/>
                  <a:cs typeface="Arial"/>
                  <a:sym typeface="Arial"/>
                </a:rPr>
                <a:t>entre la cantidad de investigación y la utilización de herramientas de PI en ALC </a:t>
              </a:r>
              <a:endParaRPr sz="2000">
                <a:solidFill>
                  <a:schemeClr val="lt1"/>
                </a:solidFill>
                <a:latin typeface="Arial"/>
                <a:ea typeface="Arial"/>
                <a:cs typeface="Arial"/>
                <a:sym typeface="Arial"/>
              </a:endParaRPr>
            </a:p>
          </p:txBody>
        </p:sp>
      </p:grpSp>
      <p:pic>
        <p:nvPicPr>
          <p:cNvPr id="231" name="Google Shape;231;p15"/>
          <p:cNvPicPr preferRelativeResize="0"/>
          <p:nvPr/>
        </p:nvPicPr>
        <p:blipFill rotWithShape="1">
          <a:blip r:embed="rId4">
            <a:alphaModFix/>
          </a:blip>
          <a:srcRect b="0" l="0" r="0" t="0"/>
          <a:stretch/>
        </p:blipFill>
        <p:spPr>
          <a:xfrm>
            <a:off x="6686550" y="1712675"/>
            <a:ext cx="4410076" cy="3432650"/>
          </a:xfrm>
          <a:prstGeom prst="rect">
            <a:avLst/>
          </a:prstGeom>
          <a:noFill/>
          <a:ln cap="flat" cmpd="sng" w="19050">
            <a:solidFill>
              <a:srgbClr val="334499"/>
            </a:solidFill>
            <a:prstDash val="solid"/>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5" name="Shape 235"/>
        <p:cNvGrpSpPr/>
        <p:nvPr/>
      </p:nvGrpSpPr>
      <p:grpSpPr>
        <a:xfrm>
          <a:off x="0" y="0"/>
          <a:ext cx="0" cy="0"/>
          <a:chOff x="0" y="0"/>
          <a:chExt cx="0" cy="0"/>
        </a:xfrm>
      </p:grpSpPr>
      <p:sp>
        <p:nvSpPr>
          <p:cNvPr id="236" name="Google Shape;236;p16"/>
          <p:cNvSpPr/>
          <p:nvPr/>
        </p:nvSpPr>
        <p:spPr>
          <a:xfrm>
            <a:off x="792325" y="2029000"/>
            <a:ext cx="3200400" cy="3804600"/>
          </a:xfrm>
          <a:prstGeom prst="roundRect">
            <a:avLst>
              <a:gd fmla="val 20000" name="adj"/>
            </a:avLst>
          </a:prstGeom>
          <a:solidFill>
            <a:srgbClr val="1A1B6B"/>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s-EC" sz="2200">
                <a:solidFill>
                  <a:srgbClr val="FF6B00"/>
                </a:solidFill>
                <a:latin typeface="Montserrat"/>
                <a:ea typeface="Montserrat"/>
                <a:cs typeface="Montserrat"/>
                <a:sym typeface="Montserrat"/>
              </a:rPr>
              <a:t>CONOCER LAS REGLAS</a:t>
            </a:r>
            <a:endParaRPr>
              <a:latin typeface="Montserrat"/>
              <a:ea typeface="Montserrat"/>
              <a:cs typeface="Montserrat"/>
              <a:sym typeface="Montserrat"/>
            </a:endParaRPr>
          </a:p>
          <a:p>
            <a:pPr indent="0" lvl="0" marL="0" marR="0" rtl="0" algn="ctr">
              <a:spcBef>
                <a:spcPts val="300"/>
              </a:spcBef>
              <a:spcAft>
                <a:spcPts val="0"/>
              </a:spcAft>
              <a:buNone/>
            </a:pPr>
            <a:r>
              <a:t/>
            </a:r>
            <a:endParaRPr sz="2000">
              <a:solidFill>
                <a:srgbClr val="FFFFFF"/>
              </a:solidFill>
              <a:latin typeface="Montserrat"/>
              <a:ea typeface="Montserrat"/>
              <a:cs typeface="Montserrat"/>
              <a:sym typeface="Montserrat"/>
            </a:endParaRPr>
          </a:p>
          <a:p>
            <a:pPr indent="0" lvl="0" marL="0" marR="0" rtl="0" algn="ctr">
              <a:spcBef>
                <a:spcPts val="300"/>
              </a:spcBef>
              <a:spcAft>
                <a:spcPts val="0"/>
              </a:spcAft>
              <a:buNone/>
            </a:pPr>
            <a:r>
              <a:rPr lang="es-EC" sz="1800">
                <a:solidFill>
                  <a:srgbClr val="FFFFFF"/>
                </a:solidFill>
                <a:latin typeface="Montserrat"/>
                <a:ea typeface="Montserrat"/>
                <a:cs typeface="Montserrat"/>
                <a:sym typeface="Montserrat"/>
              </a:rPr>
              <a:t>Dominar los derechos de PI: patentes, secreto industrial, derechos de autor, marcas. Entender alcance, obtención y explotación de cada uno.</a:t>
            </a:r>
            <a:endParaRPr sz="1800">
              <a:latin typeface="Montserrat"/>
              <a:ea typeface="Montserrat"/>
              <a:cs typeface="Montserrat"/>
              <a:sym typeface="Montserrat"/>
            </a:endParaRPr>
          </a:p>
        </p:txBody>
      </p:sp>
      <p:sp>
        <p:nvSpPr>
          <p:cNvPr id="237" name="Google Shape;237;p16"/>
          <p:cNvSpPr/>
          <p:nvPr/>
        </p:nvSpPr>
        <p:spPr>
          <a:xfrm>
            <a:off x="4180125" y="2029000"/>
            <a:ext cx="3200400" cy="2292300"/>
          </a:xfrm>
          <a:prstGeom prst="roundRect">
            <a:avLst>
              <a:gd fmla="val 20000" name="adj"/>
            </a:avLst>
          </a:prstGeom>
          <a:solidFill>
            <a:srgbClr val="FF6B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s-EC" sz="2200">
                <a:solidFill>
                  <a:srgbClr val="1A1B6B"/>
                </a:solidFill>
                <a:latin typeface="Montserrat"/>
                <a:ea typeface="Montserrat"/>
                <a:cs typeface="Montserrat"/>
                <a:sym typeface="Montserrat"/>
              </a:rPr>
              <a:t>PI DESDE EL DÍA 1</a:t>
            </a:r>
            <a:endParaRPr>
              <a:latin typeface="Montserrat"/>
              <a:ea typeface="Montserrat"/>
              <a:cs typeface="Montserrat"/>
              <a:sym typeface="Montserrat"/>
            </a:endParaRPr>
          </a:p>
          <a:p>
            <a:pPr indent="0" lvl="0" marL="0" marR="0" rtl="0" algn="ctr">
              <a:spcBef>
                <a:spcPts val="300"/>
              </a:spcBef>
              <a:spcAft>
                <a:spcPts val="0"/>
              </a:spcAft>
              <a:buNone/>
            </a:pPr>
            <a:r>
              <a:t/>
            </a:r>
            <a:endParaRPr sz="1800">
              <a:solidFill>
                <a:srgbClr val="FFFFFF"/>
              </a:solidFill>
              <a:latin typeface="Montserrat"/>
              <a:ea typeface="Montserrat"/>
              <a:cs typeface="Montserrat"/>
              <a:sym typeface="Montserrat"/>
            </a:endParaRPr>
          </a:p>
          <a:p>
            <a:pPr indent="0" lvl="0" marL="0" marR="0" rtl="0" algn="ctr">
              <a:spcBef>
                <a:spcPts val="300"/>
              </a:spcBef>
              <a:spcAft>
                <a:spcPts val="0"/>
              </a:spcAft>
              <a:buNone/>
            </a:pPr>
            <a:r>
              <a:rPr lang="es-EC" sz="1800">
                <a:solidFill>
                  <a:srgbClr val="FFFFFF"/>
                </a:solidFill>
                <a:latin typeface="Montserrat"/>
                <a:ea typeface="Montserrat"/>
                <a:cs typeface="Montserrat"/>
                <a:sym typeface="Montserrat"/>
              </a:rPr>
              <a:t>Concebir a la PI como un insumo estratégico desde el inicio del proyecto</a:t>
            </a:r>
            <a:endParaRPr>
              <a:latin typeface="Montserrat"/>
              <a:ea typeface="Montserrat"/>
              <a:cs typeface="Montserrat"/>
              <a:sym typeface="Montserrat"/>
            </a:endParaRPr>
          </a:p>
        </p:txBody>
      </p:sp>
      <p:sp>
        <p:nvSpPr>
          <p:cNvPr id="238" name="Google Shape;238;p16"/>
          <p:cNvSpPr/>
          <p:nvPr/>
        </p:nvSpPr>
        <p:spPr>
          <a:xfrm>
            <a:off x="7567925" y="2029000"/>
            <a:ext cx="3200400" cy="3239400"/>
          </a:xfrm>
          <a:prstGeom prst="roundRect">
            <a:avLst>
              <a:gd fmla="val 20000" name="adj"/>
            </a:avLst>
          </a:prstGeom>
          <a:solidFill>
            <a:srgbClr val="1A1B6B"/>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s-EC" sz="2200">
                <a:solidFill>
                  <a:srgbClr val="FF6B00"/>
                </a:solidFill>
                <a:latin typeface="Montserrat"/>
                <a:ea typeface="Montserrat"/>
                <a:cs typeface="Montserrat"/>
                <a:sym typeface="Montserrat"/>
              </a:rPr>
              <a:t>VISIÓN DE PI EN TODAS LAS ETAPAS</a:t>
            </a:r>
            <a:endParaRPr b="1" sz="2200">
              <a:solidFill>
                <a:srgbClr val="FF6B00"/>
              </a:solidFill>
              <a:latin typeface="Montserrat"/>
              <a:ea typeface="Montserrat"/>
              <a:cs typeface="Montserrat"/>
              <a:sym typeface="Montserrat"/>
            </a:endParaRPr>
          </a:p>
          <a:p>
            <a:pPr indent="0" lvl="0" marL="0" marR="0" rtl="0" algn="ctr">
              <a:spcBef>
                <a:spcPts val="0"/>
              </a:spcBef>
              <a:spcAft>
                <a:spcPts val="0"/>
              </a:spcAft>
              <a:buNone/>
            </a:pPr>
            <a:r>
              <a:t/>
            </a:r>
            <a:endParaRPr b="1" sz="2200">
              <a:solidFill>
                <a:srgbClr val="FF6B00"/>
              </a:solidFill>
              <a:latin typeface="Montserrat"/>
              <a:ea typeface="Montserrat"/>
              <a:cs typeface="Montserrat"/>
              <a:sym typeface="Montserrat"/>
            </a:endParaRPr>
          </a:p>
          <a:p>
            <a:pPr indent="0" lvl="0" marL="0" marR="0" rtl="0" algn="ctr">
              <a:spcBef>
                <a:spcPts val="300"/>
              </a:spcBef>
              <a:spcAft>
                <a:spcPts val="0"/>
              </a:spcAft>
              <a:buNone/>
            </a:pPr>
            <a:r>
              <a:rPr lang="es-EC" sz="1800">
                <a:solidFill>
                  <a:srgbClr val="FFFFFF"/>
                </a:solidFill>
                <a:latin typeface="Montserrat"/>
                <a:ea typeface="Montserrat"/>
                <a:cs typeface="Montserrat"/>
                <a:sym typeface="Montserrat"/>
              </a:rPr>
              <a:t>Incorporar la perspectiva de PI en diseño, ejecución, publicación y transferencia del I+D.</a:t>
            </a:r>
            <a:endParaRPr>
              <a:latin typeface="Montserrat"/>
              <a:ea typeface="Montserrat"/>
              <a:cs typeface="Montserrat"/>
              <a:sym typeface="Montserrat"/>
            </a:endParaRPr>
          </a:p>
        </p:txBody>
      </p:sp>
      <p:sp>
        <p:nvSpPr>
          <p:cNvPr id="239" name="Google Shape;239;p16"/>
          <p:cNvSpPr txBox="1"/>
          <p:nvPr/>
        </p:nvSpPr>
        <p:spPr>
          <a:xfrm>
            <a:off x="502926" y="996725"/>
            <a:ext cx="10855800" cy="10236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None/>
            </a:pPr>
            <a:r>
              <a:rPr b="1" lang="es-EC" sz="2200">
                <a:solidFill>
                  <a:srgbClr val="1A1B6B"/>
                </a:solidFill>
                <a:latin typeface="Montserrat Medium"/>
                <a:ea typeface="Montserrat Medium"/>
                <a:cs typeface="Montserrat Medium"/>
                <a:sym typeface="Montserrat Medium"/>
              </a:rPr>
              <a:t>CLAVES DE PROPIEDAD INTELECTUAL – </a:t>
            </a:r>
            <a:endParaRPr b="1" sz="2200">
              <a:solidFill>
                <a:srgbClr val="1A1B6B"/>
              </a:solidFill>
              <a:latin typeface="Montserrat Medium"/>
              <a:ea typeface="Montserrat Medium"/>
              <a:cs typeface="Montserrat Medium"/>
              <a:sym typeface="Montserrat Medium"/>
            </a:endParaRPr>
          </a:p>
          <a:p>
            <a:pPr indent="0" lvl="0" marL="0" rtl="0" algn="l">
              <a:lnSpc>
                <a:spcPct val="90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ENTENDER EL “JUEGO” DE LA PI</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43" name="Shape 243"/>
        <p:cNvGrpSpPr/>
        <p:nvPr/>
      </p:nvGrpSpPr>
      <p:grpSpPr>
        <a:xfrm>
          <a:off x="0" y="0"/>
          <a:ext cx="0" cy="0"/>
          <a:chOff x="0" y="0"/>
          <a:chExt cx="0" cy="0"/>
        </a:xfrm>
      </p:grpSpPr>
      <p:sp>
        <p:nvSpPr>
          <p:cNvPr id="244" name="Google Shape;244;p17"/>
          <p:cNvSpPr/>
          <p:nvPr/>
        </p:nvSpPr>
        <p:spPr>
          <a:xfrm>
            <a:off x="751125" y="2032938"/>
            <a:ext cx="4168500" cy="3391500"/>
          </a:xfrm>
          <a:prstGeom prst="rect">
            <a:avLst/>
          </a:prstGeom>
          <a:solidFill>
            <a:srgbClr val="1A1B6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5" name="Google Shape;245;p17"/>
          <p:cNvSpPr txBox="1"/>
          <p:nvPr/>
        </p:nvSpPr>
        <p:spPr>
          <a:xfrm>
            <a:off x="846679" y="2296114"/>
            <a:ext cx="3977400" cy="2401200"/>
          </a:xfrm>
          <a:prstGeom prst="rect">
            <a:avLst/>
          </a:prstGeom>
          <a:noFill/>
          <a:ln>
            <a:noFill/>
          </a:ln>
        </p:spPr>
        <p:txBody>
          <a:bodyPr anchorCtr="0" anchor="t" bIns="0" lIns="91425" spcFirstLastPara="1" rIns="91425" wrap="square" tIns="0">
            <a:spAutoFit/>
          </a:bodyPr>
          <a:lstStyle/>
          <a:p>
            <a:pPr indent="0" lvl="0" marL="0" marR="0" rtl="0" algn="ctr">
              <a:lnSpc>
                <a:spcPct val="105000"/>
              </a:lnSpc>
              <a:spcBef>
                <a:spcPts val="0"/>
              </a:spcBef>
              <a:spcAft>
                <a:spcPts val="0"/>
              </a:spcAft>
              <a:buNone/>
            </a:pPr>
            <a:r>
              <a:rPr b="1" lang="es-EC" sz="3000">
                <a:solidFill>
                  <a:srgbClr val="FFFFFF"/>
                </a:solidFill>
                <a:latin typeface="Montserrat"/>
                <a:ea typeface="Montserrat"/>
                <a:cs typeface="Montserrat"/>
                <a:sym typeface="Montserrat"/>
              </a:rPr>
              <a:t>CAMBIO DE PARADIGMA FRENTE A LOS DERECHOS DE PI: </a:t>
            </a:r>
            <a:endParaRPr sz="3000">
              <a:latin typeface="Montserrat"/>
              <a:ea typeface="Montserrat"/>
              <a:cs typeface="Montserrat"/>
              <a:sym typeface="Montserrat"/>
            </a:endParaRPr>
          </a:p>
          <a:p>
            <a:pPr indent="0" lvl="0" marL="0" marR="0" rtl="0" algn="ctr">
              <a:lnSpc>
                <a:spcPct val="105000"/>
              </a:lnSpc>
              <a:spcBef>
                <a:spcPts val="0"/>
              </a:spcBef>
              <a:spcAft>
                <a:spcPts val="0"/>
              </a:spcAft>
              <a:buNone/>
            </a:pPr>
            <a:r>
              <a:t/>
            </a:r>
            <a:endParaRPr b="1" sz="3000">
              <a:solidFill>
                <a:srgbClr val="FFFFFF"/>
              </a:solidFill>
              <a:latin typeface="Montserrat"/>
              <a:ea typeface="Montserrat"/>
              <a:cs typeface="Montserrat"/>
              <a:sym typeface="Montserrat"/>
            </a:endParaRPr>
          </a:p>
        </p:txBody>
      </p:sp>
      <p:sp>
        <p:nvSpPr>
          <p:cNvPr id="246" name="Google Shape;246;p17"/>
          <p:cNvSpPr txBox="1"/>
          <p:nvPr/>
        </p:nvSpPr>
        <p:spPr>
          <a:xfrm>
            <a:off x="802113" y="4234075"/>
            <a:ext cx="4066500" cy="1385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s-EC" sz="2800">
                <a:solidFill>
                  <a:srgbClr val="FF6B00"/>
                </a:solidFill>
                <a:latin typeface="Montserrat"/>
                <a:ea typeface="Montserrat"/>
                <a:cs typeface="Montserrat"/>
                <a:sym typeface="Montserrat"/>
              </a:rPr>
              <a:t>Del costo a la oportunidad</a:t>
            </a:r>
            <a:endParaRPr sz="2800">
              <a:latin typeface="Montserrat"/>
              <a:ea typeface="Montserrat"/>
              <a:cs typeface="Montserrat"/>
              <a:sym typeface="Montserrat"/>
            </a:endParaRPr>
          </a:p>
          <a:p>
            <a:pPr indent="0" lvl="0" marL="0" marR="0" rtl="0" algn="ctr">
              <a:spcBef>
                <a:spcPts val="0"/>
              </a:spcBef>
              <a:spcAft>
                <a:spcPts val="0"/>
              </a:spcAft>
              <a:buNone/>
            </a:pPr>
            <a:r>
              <a:t/>
            </a:r>
            <a:endParaRPr b="1" sz="2800">
              <a:solidFill>
                <a:srgbClr val="FF6B00"/>
              </a:solidFill>
              <a:latin typeface="Montserrat"/>
              <a:ea typeface="Montserrat"/>
              <a:cs typeface="Montserrat"/>
              <a:sym typeface="Montserrat"/>
            </a:endParaRPr>
          </a:p>
        </p:txBody>
      </p:sp>
      <p:sp>
        <p:nvSpPr>
          <p:cNvPr id="247" name="Google Shape;247;p17"/>
          <p:cNvSpPr/>
          <p:nvPr/>
        </p:nvSpPr>
        <p:spPr>
          <a:xfrm>
            <a:off x="5373700" y="2303044"/>
            <a:ext cx="99900" cy="559800"/>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8" name="Google Shape;248;p17"/>
          <p:cNvSpPr txBox="1"/>
          <p:nvPr/>
        </p:nvSpPr>
        <p:spPr>
          <a:xfrm>
            <a:off x="5637436" y="2229695"/>
            <a:ext cx="6096000" cy="706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1" lang="es-EC" sz="1900">
                <a:solidFill>
                  <a:srgbClr val="1A1B6B"/>
                </a:solidFill>
                <a:latin typeface="Montserrat"/>
                <a:ea typeface="Montserrat"/>
                <a:cs typeface="Montserrat"/>
                <a:sym typeface="Montserrat"/>
              </a:rPr>
              <a:t>Concebir a la oportunidad para los investigadores y la Universidad</a:t>
            </a:r>
            <a:endParaRPr sz="1900">
              <a:latin typeface="Montserrat"/>
              <a:ea typeface="Montserrat"/>
              <a:cs typeface="Montserrat"/>
              <a:sym typeface="Montserrat"/>
            </a:endParaRPr>
          </a:p>
        </p:txBody>
      </p:sp>
      <p:sp>
        <p:nvSpPr>
          <p:cNvPr id="249" name="Google Shape;249;p17"/>
          <p:cNvSpPr txBox="1"/>
          <p:nvPr/>
        </p:nvSpPr>
        <p:spPr>
          <a:xfrm>
            <a:off x="5637436" y="3160441"/>
            <a:ext cx="6096000" cy="3849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1" lang="es-EC" sz="1900">
                <a:solidFill>
                  <a:srgbClr val="1A1B6B"/>
                </a:solidFill>
                <a:latin typeface="Montserrat"/>
                <a:ea typeface="Montserrat"/>
                <a:cs typeface="Montserrat"/>
                <a:sym typeface="Montserrat"/>
              </a:rPr>
              <a:t>Generar una conciencia institucional</a:t>
            </a:r>
            <a:endParaRPr sz="1900">
              <a:latin typeface="Montserrat"/>
              <a:ea typeface="Montserrat"/>
              <a:cs typeface="Montserrat"/>
              <a:sym typeface="Montserrat"/>
            </a:endParaRPr>
          </a:p>
        </p:txBody>
      </p:sp>
      <p:sp>
        <p:nvSpPr>
          <p:cNvPr id="250" name="Google Shape;250;p17"/>
          <p:cNvSpPr txBox="1"/>
          <p:nvPr/>
        </p:nvSpPr>
        <p:spPr>
          <a:xfrm>
            <a:off x="5637436" y="3921989"/>
            <a:ext cx="5881800" cy="3849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1" lang="es-EC" sz="1900">
                <a:solidFill>
                  <a:srgbClr val="1A1B6B"/>
                </a:solidFill>
                <a:latin typeface="Montserrat"/>
                <a:ea typeface="Montserrat"/>
                <a:cs typeface="Montserrat"/>
                <a:sym typeface="Montserrat"/>
              </a:rPr>
              <a:t>Ventajas para los investigadores</a:t>
            </a:r>
            <a:endParaRPr sz="1900">
              <a:latin typeface="Montserrat"/>
              <a:ea typeface="Montserrat"/>
              <a:cs typeface="Montserrat"/>
              <a:sym typeface="Montserrat"/>
            </a:endParaRPr>
          </a:p>
        </p:txBody>
      </p:sp>
      <p:sp>
        <p:nvSpPr>
          <p:cNvPr id="251" name="Google Shape;251;p17"/>
          <p:cNvSpPr txBox="1"/>
          <p:nvPr/>
        </p:nvSpPr>
        <p:spPr>
          <a:xfrm>
            <a:off x="5637420" y="4714952"/>
            <a:ext cx="6096000" cy="3849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1" lang="es-EC" sz="1900">
                <a:solidFill>
                  <a:srgbClr val="1A1B6B"/>
                </a:solidFill>
                <a:latin typeface="Montserrat"/>
                <a:ea typeface="Montserrat"/>
                <a:cs typeface="Montserrat"/>
                <a:sym typeface="Montserrat"/>
              </a:rPr>
              <a:t>Entender los límites de la PI</a:t>
            </a:r>
            <a:endParaRPr sz="1900">
              <a:latin typeface="Montserrat"/>
              <a:ea typeface="Montserrat"/>
              <a:cs typeface="Montserrat"/>
              <a:sym typeface="Montserrat"/>
            </a:endParaRPr>
          </a:p>
        </p:txBody>
      </p:sp>
      <p:sp>
        <p:nvSpPr>
          <p:cNvPr id="252" name="Google Shape;252;p17"/>
          <p:cNvSpPr txBox="1"/>
          <p:nvPr/>
        </p:nvSpPr>
        <p:spPr>
          <a:xfrm>
            <a:off x="502926" y="996725"/>
            <a:ext cx="10855800" cy="10236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None/>
            </a:pPr>
            <a:r>
              <a:rPr b="1" lang="es-EC" sz="2200">
                <a:solidFill>
                  <a:srgbClr val="1A1B6B"/>
                </a:solidFill>
                <a:latin typeface="Montserrat Medium"/>
                <a:ea typeface="Montserrat Medium"/>
                <a:cs typeface="Montserrat Medium"/>
                <a:sym typeface="Montserrat Medium"/>
              </a:rPr>
              <a:t>CLAVES DE PROPIEDAD INTELECTUAL – </a:t>
            </a:r>
            <a:endParaRPr b="1" sz="2200">
              <a:solidFill>
                <a:srgbClr val="1A1B6B"/>
              </a:solidFill>
              <a:latin typeface="Montserrat Medium"/>
              <a:ea typeface="Montserrat Medium"/>
              <a:cs typeface="Montserrat Medium"/>
              <a:sym typeface="Montserrat Medium"/>
            </a:endParaRPr>
          </a:p>
          <a:p>
            <a:pPr indent="0" lvl="0" marL="0" rtl="0" algn="l">
              <a:lnSpc>
                <a:spcPct val="90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GENERAR UN CAMBIO DE PARADIGMA</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
        <p:nvSpPr>
          <p:cNvPr id="253" name="Google Shape;253;p17"/>
          <p:cNvSpPr/>
          <p:nvPr/>
        </p:nvSpPr>
        <p:spPr>
          <a:xfrm>
            <a:off x="5373700" y="3072994"/>
            <a:ext cx="99900" cy="559800"/>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4" name="Google Shape;254;p17"/>
          <p:cNvSpPr/>
          <p:nvPr/>
        </p:nvSpPr>
        <p:spPr>
          <a:xfrm>
            <a:off x="5373700" y="3842944"/>
            <a:ext cx="99900" cy="559800"/>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5" name="Google Shape;255;p17"/>
          <p:cNvSpPr/>
          <p:nvPr/>
        </p:nvSpPr>
        <p:spPr>
          <a:xfrm>
            <a:off x="5373700" y="4596094"/>
            <a:ext cx="99900" cy="559800"/>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59" name="Shape 259"/>
        <p:cNvGrpSpPr/>
        <p:nvPr/>
      </p:nvGrpSpPr>
      <p:grpSpPr>
        <a:xfrm>
          <a:off x="0" y="0"/>
          <a:ext cx="0" cy="0"/>
          <a:chOff x="0" y="0"/>
          <a:chExt cx="0" cy="0"/>
        </a:xfrm>
      </p:grpSpPr>
      <p:sp>
        <p:nvSpPr>
          <p:cNvPr id="260" name="Google Shape;260;p18"/>
          <p:cNvSpPr/>
          <p:nvPr/>
        </p:nvSpPr>
        <p:spPr>
          <a:xfrm>
            <a:off x="544286" y="2180847"/>
            <a:ext cx="2743200" cy="1143000"/>
          </a:xfrm>
          <a:prstGeom prst="rect">
            <a:avLst/>
          </a:prstGeom>
          <a:solidFill>
            <a:srgbClr val="1A1B6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C" sz="5000">
                <a:solidFill>
                  <a:srgbClr val="FF6B00"/>
                </a:solidFill>
                <a:latin typeface="Montserrat Medium"/>
                <a:ea typeface="Montserrat Medium"/>
                <a:cs typeface="Montserrat Medium"/>
                <a:sym typeface="Montserrat Medium"/>
              </a:rPr>
              <a:t>01</a:t>
            </a:r>
            <a:endParaRPr/>
          </a:p>
        </p:txBody>
      </p:sp>
      <p:sp>
        <p:nvSpPr>
          <p:cNvPr id="261" name="Google Shape;261;p18"/>
          <p:cNvSpPr txBox="1"/>
          <p:nvPr/>
        </p:nvSpPr>
        <p:spPr>
          <a:xfrm>
            <a:off x="3600000" y="2512761"/>
            <a:ext cx="600000" cy="554100"/>
          </a:xfrm>
          <a:prstGeom prst="rect">
            <a:avLst/>
          </a:prstGeom>
          <a:noFill/>
          <a:ln>
            <a:noFill/>
          </a:ln>
        </p:spPr>
        <p:txBody>
          <a:bodyPr anchorCtr="0" anchor="ctr" bIns="0" lIns="0" spcFirstLastPara="1" rIns="0" wrap="square" tIns="0">
            <a:spAutoFit/>
          </a:bodyPr>
          <a:lstStyle/>
          <a:p>
            <a:pPr indent="0" lvl="0" marL="0" marR="0" rtl="0" algn="ctr">
              <a:spcBef>
                <a:spcPts val="0"/>
              </a:spcBef>
              <a:spcAft>
                <a:spcPts val="0"/>
              </a:spcAft>
              <a:buNone/>
            </a:pPr>
            <a:r>
              <a:rPr b="1" lang="es-EC" sz="3600">
                <a:solidFill>
                  <a:srgbClr val="FF6B00"/>
                </a:solidFill>
                <a:latin typeface="Quattrocento Sans"/>
                <a:ea typeface="Quattrocento Sans"/>
                <a:cs typeface="Quattrocento Sans"/>
                <a:sym typeface="Quattrocento Sans"/>
              </a:rPr>
              <a:t>➡</a:t>
            </a:r>
            <a:endParaRPr/>
          </a:p>
        </p:txBody>
      </p:sp>
      <p:sp>
        <p:nvSpPr>
          <p:cNvPr id="262" name="Google Shape;262;p18"/>
          <p:cNvSpPr txBox="1"/>
          <p:nvPr/>
        </p:nvSpPr>
        <p:spPr>
          <a:xfrm>
            <a:off x="544286" y="3595093"/>
            <a:ext cx="2743200" cy="900000"/>
          </a:xfrm>
          <a:prstGeom prst="rect">
            <a:avLst/>
          </a:prstGeom>
          <a:noFill/>
          <a:ln>
            <a:noFill/>
          </a:ln>
        </p:spPr>
        <p:txBody>
          <a:bodyPr anchorCtr="0" anchor="t" bIns="45700" lIns="91425" spcFirstLastPara="1" rIns="91425" wrap="square" tIns="45700">
            <a:normAutofit fontScale="92500" lnSpcReduction="10000"/>
          </a:bodyPr>
          <a:lstStyle/>
          <a:p>
            <a:pPr indent="0" lvl="0" marL="0" marR="0" rtl="0" algn="l">
              <a:lnSpc>
                <a:spcPct val="110000"/>
              </a:lnSpc>
              <a:spcBef>
                <a:spcPts val="0"/>
              </a:spcBef>
              <a:spcAft>
                <a:spcPts val="0"/>
              </a:spcAft>
              <a:buNone/>
            </a:pPr>
            <a:r>
              <a:rPr b="1" lang="es-EC" sz="1800">
                <a:solidFill>
                  <a:srgbClr val="1A1B6B"/>
                </a:solidFill>
                <a:latin typeface="Montserrat Medium"/>
                <a:ea typeface="Montserrat Medium"/>
                <a:cs typeface="Montserrat Medium"/>
                <a:sym typeface="Montserrat Medium"/>
              </a:rPr>
              <a:t>POLÍTICAS INSTITUCIONALES Y REGLAS CLARAS </a:t>
            </a:r>
            <a:endParaRPr/>
          </a:p>
        </p:txBody>
      </p:sp>
      <p:sp>
        <p:nvSpPr>
          <p:cNvPr id="263" name="Google Shape;263;p18"/>
          <p:cNvSpPr/>
          <p:nvPr/>
        </p:nvSpPr>
        <p:spPr>
          <a:xfrm>
            <a:off x="4577443" y="2180847"/>
            <a:ext cx="2743200" cy="1143000"/>
          </a:xfrm>
          <a:prstGeom prst="rect">
            <a:avLst/>
          </a:prstGeom>
          <a:solidFill>
            <a:srgbClr val="FF6B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C" sz="5000">
                <a:solidFill>
                  <a:srgbClr val="FFFFFF"/>
                </a:solidFill>
                <a:latin typeface="Montserrat Medium"/>
                <a:ea typeface="Montserrat Medium"/>
                <a:cs typeface="Montserrat Medium"/>
                <a:sym typeface="Montserrat Medium"/>
              </a:rPr>
              <a:t>02</a:t>
            </a:r>
            <a:endParaRPr/>
          </a:p>
        </p:txBody>
      </p:sp>
      <p:sp>
        <p:nvSpPr>
          <p:cNvPr id="264" name="Google Shape;264;p18"/>
          <p:cNvSpPr txBox="1"/>
          <p:nvPr/>
        </p:nvSpPr>
        <p:spPr>
          <a:xfrm>
            <a:off x="7562400" y="2512761"/>
            <a:ext cx="600000" cy="554100"/>
          </a:xfrm>
          <a:prstGeom prst="rect">
            <a:avLst/>
          </a:prstGeom>
          <a:noFill/>
          <a:ln>
            <a:noFill/>
          </a:ln>
        </p:spPr>
        <p:txBody>
          <a:bodyPr anchorCtr="0" anchor="ctr" bIns="0" lIns="0" spcFirstLastPara="1" rIns="0" wrap="square" tIns="0">
            <a:spAutoFit/>
          </a:bodyPr>
          <a:lstStyle/>
          <a:p>
            <a:pPr indent="0" lvl="0" marL="0" marR="0" rtl="0" algn="ctr">
              <a:spcBef>
                <a:spcPts val="0"/>
              </a:spcBef>
              <a:spcAft>
                <a:spcPts val="0"/>
              </a:spcAft>
              <a:buNone/>
            </a:pPr>
            <a:r>
              <a:rPr b="1" lang="es-EC" sz="3600">
                <a:solidFill>
                  <a:srgbClr val="FF6B00"/>
                </a:solidFill>
                <a:latin typeface="Quattrocento Sans"/>
                <a:ea typeface="Quattrocento Sans"/>
                <a:cs typeface="Quattrocento Sans"/>
                <a:sym typeface="Quattrocento Sans"/>
              </a:rPr>
              <a:t>➡</a:t>
            </a:r>
            <a:endParaRPr/>
          </a:p>
        </p:txBody>
      </p:sp>
      <p:sp>
        <p:nvSpPr>
          <p:cNvPr id="265" name="Google Shape;265;p18"/>
          <p:cNvSpPr/>
          <p:nvPr/>
        </p:nvSpPr>
        <p:spPr>
          <a:xfrm>
            <a:off x="8404157" y="2180847"/>
            <a:ext cx="2743200" cy="1143000"/>
          </a:xfrm>
          <a:prstGeom prst="rect">
            <a:avLst/>
          </a:prstGeom>
          <a:solidFill>
            <a:srgbClr val="1A1B6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s-EC" sz="5000">
                <a:solidFill>
                  <a:srgbClr val="FF6B00"/>
                </a:solidFill>
                <a:latin typeface="Montserrat Medium"/>
                <a:ea typeface="Montserrat Medium"/>
                <a:cs typeface="Montserrat Medium"/>
                <a:sym typeface="Montserrat Medium"/>
              </a:rPr>
              <a:t>03</a:t>
            </a:r>
            <a:endParaRPr/>
          </a:p>
        </p:txBody>
      </p:sp>
      <p:sp>
        <p:nvSpPr>
          <p:cNvPr id="266" name="Google Shape;266;p18"/>
          <p:cNvSpPr txBox="1"/>
          <p:nvPr/>
        </p:nvSpPr>
        <p:spPr>
          <a:xfrm>
            <a:off x="4577443" y="3595093"/>
            <a:ext cx="2743200" cy="900000"/>
          </a:xfrm>
          <a:prstGeom prst="rect">
            <a:avLst/>
          </a:prstGeom>
          <a:noFill/>
          <a:ln>
            <a:noFill/>
          </a:ln>
        </p:spPr>
        <p:txBody>
          <a:bodyPr anchorCtr="0" anchor="t" bIns="45700" lIns="91425" spcFirstLastPara="1" rIns="91425" wrap="square" tIns="45700">
            <a:noAutofit/>
          </a:bodyPr>
          <a:lstStyle/>
          <a:p>
            <a:pPr indent="0" lvl="0" marL="0" marR="0" rtl="0" algn="l">
              <a:lnSpc>
                <a:spcPct val="110000"/>
              </a:lnSpc>
              <a:spcBef>
                <a:spcPts val="0"/>
              </a:spcBef>
              <a:spcAft>
                <a:spcPts val="0"/>
              </a:spcAft>
              <a:buNone/>
            </a:pPr>
            <a:r>
              <a:rPr b="1" lang="es-EC" sz="1800">
                <a:solidFill>
                  <a:srgbClr val="1A1B6B"/>
                </a:solidFill>
                <a:latin typeface="Montserrat Medium"/>
                <a:ea typeface="Montserrat Medium"/>
                <a:cs typeface="Montserrat Medium"/>
                <a:sym typeface="Montserrat Medium"/>
              </a:rPr>
              <a:t>ACOMPASAR TIEMPOS DE INVESTIGACIÓN CON TIEMPOS DE GESTIÓN DE PI</a:t>
            </a:r>
            <a:endParaRPr/>
          </a:p>
        </p:txBody>
      </p:sp>
      <p:sp>
        <p:nvSpPr>
          <p:cNvPr id="267" name="Google Shape;267;p18"/>
          <p:cNvSpPr txBox="1"/>
          <p:nvPr/>
        </p:nvSpPr>
        <p:spPr>
          <a:xfrm>
            <a:off x="8240486" y="3539040"/>
            <a:ext cx="2907000" cy="9789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1" lang="es-EC" sz="1800">
                <a:solidFill>
                  <a:srgbClr val="1A1B6B"/>
                </a:solidFill>
                <a:latin typeface="Montserrat Medium"/>
                <a:ea typeface="Montserrat Medium"/>
                <a:cs typeface="Montserrat Medium"/>
                <a:sym typeface="Montserrat Medium"/>
              </a:rPr>
              <a:t>CONTAR CON OTTs Y ASESORES CAPACITADOS</a:t>
            </a:r>
            <a:endParaRPr/>
          </a:p>
        </p:txBody>
      </p:sp>
      <p:sp>
        <p:nvSpPr>
          <p:cNvPr id="268" name="Google Shape;268;p18"/>
          <p:cNvSpPr txBox="1"/>
          <p:nvPr/>
        </p:nvSpPr>
        <p:spPr>
          <a:xfrm>
            <a:off x="502926" y="996725"/>
            <a:ext cx="10855800" cy="13452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2200"/>
              <a:buNone/>
            </a:pPr>
            <a:r>
              <a:rPr b="1" lang="es-EC" sz="2200">
                <a:solidFill>
                  <a:srgbClr val="1A1B6B"/>
                </a:solidFill>
                <a:latin typeface="Montserrat Medium"/>
                <a:ea typeface="Montserrat Medium"/>
                <a:cs typeface="Montserrat Medium"/>
                <a:sym typeface="Montserrat Medium"/>
              </a:rPr>
              <a:t>CLAVES DE PROPIEDAD INTELECTUAL – </a:t>
            </a:r>
            <a:endParaRPr b="1" sz="2200">
              <a:solidFill>
                <a:srgbClr val="1A1B6B"/>
              </a:solidFill>
              <a:latin typeface="Montserrat Medium"/>
              <a:ea typeface="Montserrat Medium"/>
              <a:cs typeface="Montserrat Medium"/>
              <a:sym typeface="Montserrat Medium"/>
            </a:endParaRPr>
          </a:p>
          <a:p>
            <a:pPr indent="0" lvl="0" marL="0" rtl="0" algn="l">
              <a:lnSpc>
                <a:spcPct val="90000"/>
              </a:lnSpc>
              <a:spcBef>
                <a:spcPts val="0"/>
              </a:spcBef>
              <a:spcAft>
                <a:spcPts val="0"/>
              </a:spcAft>
              <a:buSzPts val="2200"/>
              <a:buNone/>
            </a:pPr>
            <a:r>
              <a:rPr b="1" lang="es-EC" sz="2200">
                <a:solidFill>
                  <a:srgbClr val="1A1B6B"/>
                </a:solidFill>
                <a:latin typeface="Montserrat Medium"/>
                <a:ea typeface="Montserrat Medium"/>
                <a:cs typeface="Montserrat Medium"/>
                <a:sym typeface="Montserrat Medium"/>
              </a:rPr>
              <a:t>HOJA DE RUTA PARA LA GESTIÓN DE LA PI </a:t>
            </a:r>
            <a:endParaRPr b="1" sz="2200">
              <a:solidFill>
                <a:srgbClr val="1A1B6B"/>
              </a:solidFill>
              <a:latin typeface="Montserrat Medium"/>
              <a:ea typeface="Montserrat Medium"/>
              <a:cs typeface="Montserrat Medium"/>
              <a:sym typeface="Montserrat Medium"/>
            </a:endParaRPr>
          </a:p>
          <a:p>
            <a:pPr indent="0" lvl="0" marL="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72" name="Shape 272"/>
        <p:cNvGrpSpPr/>
        <p:nvPr/>
      </p:nvGrpSpPr>
      <p:grpSpPr>
        <a:xfrm>
          <a:off x="0" y="0"/>
          <a:ext cx="0" cy="0"/>
          <a:chOff x="0" y="0"/>
          <a:chExt cx="0" cy="0"/>
        </a:xfrm>
      </p:grpSpPr>
      <p:sp>
        <p:nvSpPr>
          <p:cNvPr id="273" name="Google Shape;273;p19"/>
          <p:cNvSpPr/>
          <p:nvPr/>
        </p:nvSpPr>
        <p:spPr>
          <a:xfrm>
            <a:off x="457200" y="1600200"/>
            <a:ext cx="3478200" cy="3474600"/>
          </a:xfrm>
          <a:prstGeom prst="rect">
            <a:avLst/>
          </a:prstGeom>
          <a:solidFill>
            <a:srgbClr val="EBF5FF"/>
          </a:solidFill>
          <a:ln cap="flat" cmpd="sng" w="19050">
            <a:solidFill>
              <a:srgbClr val="1A1B6B"/>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4" name="Google Shape;274;p19"/>
          <p:cNvSpPr/>
          <p:nvPr/>
        </p:nvSpPr>
        <p:spPr>
          <a:xfrm>
            <a:off x="457200" y="1600200"/>
            <a:ext cx="3478200" cy="548700"/>
          </a:xfrm>
          <a:prstGeom prst="rect">
            <a:avLst/>
          </a:prstGeom>
          <a:solidFill>
            <a:srgbClr val="1A1B6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5" name="Google Shape;275;p19"/>
          <p:cNvSpPr txBox="1"/>
          <p:nvPr/>
        </p:nvSpPr>
        <p:spPr>
          <a:xfrm>
            <a:off x="558999" y="1664208"/>
            <a:ext cx="32661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2000">
                <a:solidFill>
                  <a:srgbClr val="FFFFFF"/>
                </a:solidFill>
                <a:latin typeface="Montserrat"/>
                <a:ea typeface="Montserrat"/>
                <a:cs typeface="Montserrat"/>
                <a:sym typeface="Montserrat"/>
              </a:rPr>
              <a:t>BACKGROUND IP</a:t>
            </a:r>
            <a:endParaRPr>
              <a:latin typeface="Montserrat"/>
              <a:ea typeface="Montserrat"/>
              <a:cs typeface="Montserrat"/>
              <a:sym typeface="Montserrat"/>
            </a:endParaRPr>
          </a:p>
        </p:txBody>
      </p:sp>
      <p:sp>
        <p:nvSpPr>
          <p:cNvPr id="276" name="Google Shape;276;p19"/>
          <p:cNvSpPr txBox="1"/>
          <p:nvPr/>
        </p:nvSpPr>
        <p:spPr>
          <a:xfrm>
            <a:off x="584449" y="2221993"/>
            <a:ext cx="3223500" cy="300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i="1" lang="es-EC" sz="1350">
                <a:solidFill>
                  <a:srgbClr val="1A1B6B"/>
                </a:solidFill>
                <a:latin typeface="Montserrat"/>
                <a:ea typeface="Montserrat"/>
                <a:cs typeface="Montserrat"/>
                <a:sym typeface="Montserrat"/>
              </a:rPr>
              <a:t>PI preexistente de cada parte</a:t>
            </a:r>
            <a:endParaRPr>
              <a:latin typeface="Montserrat"/>
              <a:ea typeface="Montserrat"/>
              <a:cs typeface="Montserrat"/>
              <a:sym typeface="Montserrat"/>
            </a:endParaRPr>
          </a:p>
        </p:txBody>
      </p:sp>
      <p:sp>
        <p:nvSpPr>
          <p:cNvPr id="277" name="Google Shape;277;p19"/>
          <p:cNvSpPr txBox="1"/>
          <p:nvPr/>
        </p:nvSpPr>
        <p:spPr>
          <a:xfrm>
            <a:off x="584449" y="2697482"/>
            <a:ext cx="3223500" cy="9789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  ¿Cuáles son los activos de PI en los que se basa la colaboración?</a:t>
            </a:r>
            <a:endParaRPr sz="1800">
              <a:latin typeface="Montserrat"/>
              <a:ea typeface="Montserrat"/>
              <a:cs typeface="Montserrat"/>
              <a:sym typeface="Montserrat"/>
            </a:endParaRPr>
          </a:p>
        </p:txBody>
      </p:sp>
      <p:sp>
        <p:nvSpPr>
          <p:cNvPr id="278" name="Google Shape;278;p19"/>
          <p:cNvSpPr txBox="1"/>
          <p:nvPr/>
        </p:nvSpPr>
        <p:spPr>
          <a:xfrm>
            <a:off x="584449" y="3932573"/>
            <a:ext cx="3223500" cy="6741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  ¿En qué condiciones se aportan?</a:t>
            </a:r>
            <a:endParaRPr>
              <a:latin typeface="Montserrat"/>
              <a:ea typeface="Montserrat"/>
              <a:cs typeface="Montserrat"/>
              <a:sym typeface="Montserrat"/>
            </a:endParaRPr>
          </a:p>
        </p:txBody>
      </p:sp>
      <p:sp>
        <p:nvSpPr>
          <p:cNvPr id="279" name="Google Shape;279;p19"/>
          <p:cNvSpPr/>
          <p:nvPr/>
        </p:nvSpPr>
        <p:spPr>
          <a:xfrm>
            <a:off x="4105013" y="1600200"/>
            <a:ext cx="3478200" cy="3474600"/>
          </a:xfrm>
          <a:prstGeom prst="rect">
            <a:avLst/>
          </a:prstGeom>
          <a:solidFill>
            <a:srgbClr val="FFF3EB"/>
          </a:solidFill>
          <a:ln cap="flat" cmpd="sng" w="19050">
            <a:solidFill>
              <a:srgbClr val="FF6B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0" name="Google Shape;280;p19"/>
          <p:cNvSpPr/>
          <p:nvPr/>
        </p:nvSpPr>
        <p:spPr>
          <a:xfrm>
            <a:off x="4105013" y="1600200"/>
            <a:ext cx="3478200" cy="548700"/>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1" name="Google Shape;281;p19"/>
          <p:cNvSpPr txBox="1"/>
          <p:nvPr/>
        </p:nvSpPr>
        <p:spPr>
          <a:xfrm>
            <a:off x="4206813" y="1664208"/>
            <a:ext cx="32661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2000">
                <a:solidFill>
                  <a:srgbClr val="FFFFFF"/>
                </a:solidFill>
                <a:latin typeface="Montserrat"/>
                <a:ea typeface="Montserrat"/>
                <a:cs typeface="Montserrat"/>
                <a:sym typeface="Montserrat"/>
              </a:rPr>
              <a:t>FOREGROUND</a:t>
            </a:r>
            <a:r>
              <a:rPr b="1" lang="es-EC" sz="1800">
                <a:solidFill>
                  <a:srgbClr val="FFFFFF"/>
                </a:solidFill>
                <a:latin typeface="Montserrat"/>
                <a:ea typeface="Montserrat"/>
                <a:cs typeface="Montserrat"/>
                <a:sym typeface="Montserrat"/>
              </a:rPr>
              <a:t> IP</a:t>
            </a:r>
            <a:endParaRPr>
              <a:latin typeface="Montserrat"/>
              <a:ea typeface="Montserrat"/>
              <a:cs typeface="Montserrat"/>
              <a:sym typeface="Montserrat"/>
            </a:endParaRPr>
          </a:p>
        </p:txBody>
      </p:sp>
      <p:sp>
        <p:nvSpPr>
          <p:cNvPr id="282" name="Google Shape;282;p19"/>
          <p:cNvSpPr txBox="1"/>
          <p:nvPr/>
        </p:nvSpPr>
        <p:spPr>
          <a:xfrm>
            <a:off x="4232262" y="2221993"/>
            <a:ext cx="3223500" cy="300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i="1" lang="es-EC" sz="1350">
                <a:solidFill>
                  <a:srgbClr val="FF6B00"/>
                </a:solidFill>
                <a:latin typeface="Montserrat"/>
                <a:ea typeface="Montserrat"/>
                <a:cs typeface="Montserrat"/>
                <a:sym typeface="Montserrat"/>
              </a:rPr>
              <a:t>PI resultante de la colaboración</a:t>
            </a:r>
            <a:endParaRPr>
              <a:latin typeface="Montserrat"/>
              <a:ea typeface="Montserrat"/>
              <a:cs typeface="Montserrat"/>
              <a:sym typeface="Montserrat"/>
            </a:endParaRPr>
          </a:p>
        </p:txBody>
      </p:sp>
      <p:sp>
        <p:nvSpPr>
          <p:cNvPr id="283" name="Google Shape;283;p19"/>
          <p:cNvSpPr txBox="1"/>
          <p:nvPr/>
        </p:nvSpPr>
        <p:spPr>
          <a:xfrm>
            <a:off x="4232262" y="2697482"/>
            <a:ext cx="3223500" cy="6741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  ¿Qué resultados de PI generará el proyecto?</a:t>
            </a:r>
            <a:endParaRPr>
              <a:latin typeface="Montserrat"/>
              <a:ea typeface="Montserrat"/>
              <a:cs typeface="Montserrat"/>
              <a:sym typeface="Montserrat"/>
            </a:endParaRPr>
          </a:p>
        </p:txBody>
      </p:sp>
      <p:sp>
        <p:nvSpPr>
          <p:cNvPr id="284" name="Google Shape;284;p19"/>
          <p:cNvSpPr txBox="1"/>
          <p:nvPr/>
        </p:nvSpPr>
        <p:spPr>
          <a:xfrm>
            <a:off x="4232262" y="3474723"/>
            <a:ext cx="3223500" cy="9789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  ¿Qué reglas aplican a su uso en nuevos desarrollos?</a:t>
            </a:r>
            <a:endParaRPr>
              <a:latin typeface="Montserrat"/>
              <a:ea typeface="Montserrat"/>
              <a:cs typeface="Montserrat"/>
              <a:sym typeface="Montserrat"/>
            </a:endParaRPr>
          </a:p>
        </p:txBody>
      </p:sp>
      <p:sp>
        <p:nvSpPr>
          <p:cNvPr id="285" name="Google Shape;285;p19"/>
          <p:cNvSpPr/>
          <p:nvPr/>
        </p:nvSpPr>
        <p:spPr>
          <a:xfrm>
            <a:off x="7752826" y="1600200"/>
            <a:ext cx="3478200" cy="3474600"/>
          </a:xfrm>
          <a:prstGeom prst="rect">
            <a:avLst/>
          </a:prstGeom>
          <a:solidFill>
            <a:srgbClr val="FFF5EE"/>
          </a:solidFill>
          <a:ln cap="flat" cmpd="sng" w="19050">
            <a:solidFill>
              <a:srgbClr val="C04A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6" name="Google Shape;286;p19"/>
          <p:cNvSpPr/>
          <p:nvPr/>
        </p:nvSpPr>
        <p:spPr>
          <a:xfrm>
            <a:off x="7752826" y="1600200"/>
            <a:ext cx="3478200" cy="548700"/>
          </a:xfrm>
          <a:prstGeom prst="rect">
            <a:avLst/>
          </a:prstGeom>
          <a:solidFill>
            <a:srgbClr val="C04A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7" name="Google Shape;287;p19"/>
          <p:cNvSpPr txBox="1"/>
          <p:nvPr/>
        </p:nvSpPr>
        <p:spPr>
          <a:xfrm>
            <a:off x="7854626" y="1664208"/>
            <a:ext cx="32661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800">
                <a:solidFill>
                  <a:srgbClr val="FFFFFF"/>
                </a:solidFill>
                <a:latin typeface="Montserrat"/>
                <a:ea typeface="Montserrat"/>
                <a:cs typeface="Montserrat"/>
                <a:sym typeface="Montserrat"/>
              </a:rPr>
              <a:t>SIDE IP</a:t>
            </a:r>
            <a:endParaRPr>
              <a:latin typeface="Montserrat"/>
              <a:ea typeface="Montserrat"/>
              <a:cs typeface="Montserrat"/>
              <a:sym typeface="Montserrat"/>
            </a:endParaRPr>
          </a:p>
        </p:txBody>
      </p:sp>
      <p:sp>
        <p:nvSpPr>
          <p:cNvPr id="288" name="Google Shape;288;p19"/>
          <p:cNvSpPr txBox="1"/>
          <p:nvPr/>
        </p:nvSpPr>
        <p:spPr>
          <a:xfrm>
            <a:off x="7880076" y="2221993"/>
            <a:ext cx="3223500" cy="300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i="1" lang="es-EC" sz="1350">
                <a:solidFill>
                  <a:srgbClr val="C04A00"/>
                </a:solidFill>
                <a:latin typeface="Montserrat"/>
                <a:ea typeface="Montserrat"/>
                <a:cs typeface="Montserrat"/>
                <a:sym typeface="Montserrat"/>
              </a:rPr>
              <a:t>Desarrollos paralelos o colaterales</a:t>
            </a:r>
            <a:endParaRPr>
              <a:latin typeface="Montserrat"/>
              <a:ea typeface="Montserrat"/>
              <a:cs typeface="Montserrat"/>
              <a:sym typeface="Montserrat"/>
            </a:endParaRPr>
          </a:p>
        </p:txBody>
      </p:sp>
      <p:sp>
        <p:nvSpPr>
          <p:cNvPr id="289" name="Google Shape;289;p19"/>
          <p:cNvSpPr txBox="1"/>
          <p:nvPr/>
        </p:nvSpPr>
        <p:spPr>
          <a:xfrm>
            <a:off x="7880076" y="2697482"/>
            <a:ext cx="3223500" cy="6741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  ¿Se admitirán desarrollos colaterales?</a:t>
            </a:r>
            <a:endParaRPr>
              <a:latin typeface="Montserrat"/>
              <a:ea typeface="Montserrat"/>
              <a:cs typeface="Montserrat"/>
              <a:sym typeface="Montserrat"/>
            </a:endParaRPr>
          </a:p>
        </p:txBody>
      </p:sp>
      <p:sp>
        <p:nvSpPr>
          <p:cNvPr id="290" name="Google Shape;290;p19"/>
          <p:cNvSpPr txBox="1"/>
          <p:nvPr/>
        </p:nvSpPr>
        <p:spPr>
          <a:xfrm>
            <a:off x="7880076" y="3474723"/>
            <a:ext cx="3223500" cy="6741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300">
                <a:solidFill>
                  <a:srgbClr val="1A1B6B"/>
                </a:solidFill>
                <a:latin typeface="Montserrat"/>
                <a:ea typeface="Montserrat"/>
                <a:cs typeface="Montserrat"/>
                <a:sym typeface="Montserrat"/>
              </a:rPr>
              <a:t>▸  </a:t>
            </a:r>
            <a:r>
              <a:rPr lang="es-EC" sz="1600">
                <a:solidFill>
                  <a:srgbClr val="1A1B6B"/>
                </a:solidFill>
                <a:latin typeface="Montserrat"/>
                <a:ea typeface="Montserrat"/>
                <a:cs typeface="Montserrat"/>
                <a:sym typeface="Montserrat"/>
              </a:rPr>
              <a:t>¿</a:t>
            </a:r>
            <a:r>
              <a:rPr lang="es-EC" sz="1800">
                <a:solidFill>
                  <a:srgbClr val="1A1B6B"/>
                </a:solidFill>
                <a:latin typeface="Montserrat"/>
                <a:ea typeface="Montserrat"/>
                <a:cs typeface="Montserrat"/>
                <a:sym typeface="Montserrat"/>
              </a:rPr>
              <a:t>Cuáles son sus reglas de titularidad?</a:t>
            </a:r>
            <a:endParaRPr>
              <a:latin typeface="Montserrat"/>
              <a:ea typeface="Montserrat"/>
              <a:cs typeface="Montserrat"/>
              <a:sym typeface="Montserrat"/>
            </a:endParaRPr>
          </a:p>
        </p:txBody>
      </p:sp>
      <p:sp>
        <p:nvSpPr>
          <p:cNvPr id="291" name="Google Shape;291;p19"/>
          <p:cNvSpPr txBox="1"/>
          <p:nvPr/>
        </p:nvSpPr>
        <p:spPr>
          <a:xfrm>
            <a:off x="502926" y="996725"/>
            <a:ext cx="10855800" cy="10404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AUDITORÍA DE PI INVOLUCRADA EN LA ALIANZA</a:t>
            </a:r>
            <a:endParaRPr>
              <a:solidFill>
                <a:schemeClr val="dk1"/>
              </a:solidFill>
            </a:endParaRPr>
          </a:p>
          <a:p>
            <a:pPr indent="0" lvl="0" marL="0" rtl="0" algn="l">
              <a:lnSpc>
                <a:spcPct val="95000"/>
              </a:lnSpc>
              <a:spcBef>
                <a:spcPts val="0"/>
              </a:spcBef>
              <a:spcAft>
                <a:spcPts val="0"/>
              </a:spcAft>
              <a:buClr>
                <a:schemeClr val="dk1"/>
              </a:buClr>
              <a:buFont typeface="Arial"/>
              <a:buNone/>
            </a:pPr>
            <a:r>
              <a:t/>
            </a:r>
            <a:endParaRPr b="1" sz="2200">
              <a:solidFill>
                <a:srgbClr val="1A1B6B"/>
              </a:solidFill>
              <a:latin typeface="Montserrat Medium"/>
              <a:ea typeface="Montserrat Medium"/>
              <a:cs typeface="Montserrat Medium"/>
              <a:sym typeface="Montserrat Medium"/>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3" name="Shape 93"/>
        <p:cNvGrpSpPr/>
        <p:nvPr/>
      </p:nvGrpSpPr>
      <p:grpSpPr>
        <a:xfrm>
          <a:off x="0" y="0"/>
          <a:ext cx="0" cy="0"/>
          <a:chOff x="0" y="0"/>
          <a:chExt cx="0" cy="0"/>
        </a:xfrm>
      </p:grpSpPr>
      <p:sp>
        <p:nvSpPr>
          <p:cNvPr id="94" name="Google Shape;94;p2"/>
          <p:cNvSpPr txBox="1"/>
          <p:nvPr/>
        </p:nvSpPr>
        <p:spPr>
          <a:xfrm>
            <a:off x="406025" y="928200"/>
            <a:ext cx="5452800" cy="44106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i="1" lang="es-EC" sz="3100" u="none" cap="none" strike="noStrike">
                <a:solidFill>
                  <a:srgbClr val="FF6B00"/>
                </a:solidFill>
                <a:latin typeface="Montserrat"/>
                <a:ea typeface="Montserrat"/>
                <a:cs typeface="Montserrat"/>
                <a:sym typeface="Montserrat"/>
              </a:rPr>
              <a:t>Para que una alianza Universidad–Empresa funcione, la tecnología no solo debe estar científicamente madura, sino también </a:t>
            </a:r>
            <a:r>
              <a:rPr b="1" i="1" lang="es-EC" sz="3100" u="none" cap="none" strike="noStrike">
                <a:solidFill>
                  <a:srgbClr val="FF6B00"/>
                </a:solidFill>
                <a:latin typeface="Montserrat"/>
                <a:ea typeface="Montserrat"/>
                <a:cs typeface="Montserrat"/>
                <a:sym typeface="Montserrat"/>
              </a:rPr>
              <a:t>jurídicamente preparada </a:t>
            </a:r>
            <a:r>
              <a:rPr i="1" lang="es-EC" sz="3100" u="none" cap="none" strike="noStrike">
                <a:solidFill>
                  <a:srgbClr val="FF6B00"/>
                </a:solidFill>
                <a:latin typeface="Montserrat"/>
                <a:ea typeface="Montserrat"/>
                <a:cs typeface="Montserrat"/>
                <a:sym typeface="Montserrat"/>
              </a:rPr>
              <a:t>para ‘salir del laboratorio’.</a:t>
            </a:r>
            <a:endParaRPr sz="1300">
              <a:latin typeface="Montserrat"/>
              <a:ea typeface="Montserrat"/>
              <a:cs typeface="Montserrat"/>
              <a:sym typeface="Montserrat"/>
            </a:endParaRPr>
          </a:p>
        </p:txBody>
      </p:sp>
      <p:pic>
        <p:nvPicPr>
          <p:cNvPr id="95" name="Google Shape;95;p2"/>
          <p:cNvPicPr preferRelativeResize="0"/>
          <p:nvPr/>
        </p:nvPicPr>
        <p:blipFill rotWithShape="1">
          <a:blip r:embed="rId4">
            <a:alphaModFix/>
          </a:blip>
          <a:srcRect b="0" l="0" r="0" t="0"/>
          <a:stretch/>
        </p:blipFill>
        <p:spPr>
          <a:xfrm>
            <a:off x="6487076" y="733151"/>
            <a:ext cx="3367349" cy="448982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95" name="Shape 295"/>
        <p:cNvGrpSpPr/>
        <p:nvPr/>
      </p:nvGrpSpPr>
      <p:grpSpPr>
        <a:xfrm>
          <a:off x="0" y="0"/>
          <a:ext cx="0" cy="0"/>
          <a:chOff x="0" y="0"/>
          <a:chExt cx="0" cy="0"/>
        </a:xfrm>
      </p:grpSpPr>
      <p:sp>
        <p:nvSpPr>
          <p:cNvPr id="296" name="Google Shape;296;p20"/>
          <p:cNvSpPr/>
          <p:nvPr/>
        </p:nvSpPr>
        <p:spPr>
          <a:xfrm>
            <a:off x="548640" y="1920477"/>
            <a:ext cx="3840600" cy="502800"/>
          </a:xfrm>
          <a:prstGeom prst="roundRect">
            <a:avLst>
              <a:gd fmla="val 16667" name="adj"/>
            </a:avLst>
          </a:prstGeom>
          <a:solidFill>
            <a:srgbClr val="001566"/>
          </a:solidFill>
          <a:ln cap="flat" cmpd="sng" w="12700">
            <a:solidFill>
              <a:srgbClr val="001566"/>
            </a:solidFill>
            <a:prstDash val="solid"/>
            <a:miter lim="800000"/>
            <a:headEnd len="sm" w="sm" type="none"/>
            <a:tailEnd len="sm" w="sm" type="none"/>
          </a:ln>
        </p:spPr>
        <p:txBody>
          <a:bodyPr anchorCtr="0" anchor="ctr" bIns="27425" lIns="73150" spcFirstLastPara="1" rIns="73150" wrap="square" tIns="27425">
            <a:noAutofit/>
          </a:bodyPr>
          <a:lstStyle/>
          <a:p>
            <a:pPr indent="0" lvl="0" marL="0" marR="0" rtl="0" algn="ctr">
              <a:lnSpc>
                <a:spcPct val="100000"/>
              </a:lnSpc>
              <a:spcBef>
                <a:spcPts val="0"/>
              </a:spcBef>
              <a:spcAft>
                <a:spcPts val="0"/>
              </a:spcAft>
              <a:buClr>
                <a:srgbClr val="FFFFFF"/>
              </a:buClr>
              <a:buSzPts val="1800"/>
              <a:buFont typeface="Arial"/>
              <a:buNone/>
            </a:pPr>
            <a:r>
              <a:rPr b="1" i="0" lang="es-EC" sz="1800" u="none" cap="none" strike="noStrike">
                <a:solidFill>
                  <a:srgbClr val="FFFFFF"/>
                </a:solidFill>
                <a:latin typeface="Arial"/>
                <a:ea typeface="Arial"/>
                <a:cs typeface="Arial"/>
                <a:sym typeface="Arial"/>
              </a:rPr>
              <a:t>¿PUEDO PROTEGER?</a:t>
            </a:r>
            <a:endParaRPr/>
          </a:p>
        </p:txBody>
      </p:sp>
      <p:sp>
        <p:nvSpPr>
          <p:cNvPr id="297" name="Google Shape;297;p20"/>
          <p:cNvSpPr/>
          <p:nvPr/>
        </p:nvSpPr>
        <p:spPr>
          <a:xfrm>
            <a:off x="548640" y="2601589"/>
            <a:ext cx="3840600" cy="2926200"/>
          </a:xfrm>
          <a:prstGeom prst="roundRect">
            <a:avLst>
              <a:gd fmla="val 16667" name="adj"/>
            </a:avLst>
          </a:prstGeom>
          <a:solidFill>
            <a:srgbClr val="FFFFFF"/>
          </a:solidFill>
          <a:ln cap="flat" cmpd="sng" w="19050">
            <a:solidFill>
              <a:srgbClr val="0015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98" name="Google Shape;298;p20"/>
          <p:cNvSpPr txBox="1"/>
          <p:nvPr/>
        </p:nvSpPr>
        <p:spPr>
          <a:xfrm>
            <a:off x="868680" y="2702725"/>
            <a:ext cx="3200400" cy="609600"/>
          </a:xfrm>
          <a:prstGeom prst="rect">
            <a:avLst/>
          </a:prstGeom>
          <a:noFill/>
          <a:ln>
            <a:noFill/>
          </a:ln>
        </p:spPr>
        <p:txBody>
          <a:bodyPr anchorCtr="0" anchor="t" bIns="27425" lIns="45700" spcFirstLastPara="1" rIns="45700" wrap="square" tIns="27425">
            <a:spAutoFit/>
          </a:bodyPr>
          <a:lstStyle/>
          <a:p>
            <a:pPr indent="0" lvl="0" marL="0" marR="0" rtl="0" algn="ctr">
              <a:lnSpc>
                <a:spcPct val="100000"/>
              </a:lnSpc>
              <a:spcBef>
                <a:spcPts val="0"/>
              </a:spcBef>
              <a:spcAft>
                <a:spcPts val="0"/>
              </a:spcAft>
              <a:buClr>
                <a:srgbClr val="001566"/>
              </a:buClr>
              <a:buSzPts val="1800"/>
              <a:buFont typeface="Arial"/>
              <a:buNone/>
            </a:pPr>
            <a:r>
              <a:rPr b="1" i="0" lang="es-EC" sz="1800" u="none" cap="none" strike="noStrike">
                <a:solidFill>
                  <a:srgbClr val="001566"/>
                </a:solidFill>
                <a:latin typeface="Arial"/>
                <a:ea typeface="Arial"/>
                <a:cs typeface="Arial"/>
                <a:sym typeface="Arial"/>
              </a:rPr>
              <a:t>ESTUDIOS DE PATENTABILIDAD</a:t>
            </a:r>
            <a:endParaRPr/>
          </a:p>
        </p:txBody>
      </p:sp>
      <p:sp>
        <p:nvSpPr>
          <p:cNvPr id="299" name="Google Shape;299;p20"/>
          <p:cNvSpPr txBox="1"/>
          <p:nvPr/>
        </p:nvSpPr>
        <p:spPr>
          <a:xfrm>
            <a:off x="1051560" y="3670667"/>
            <a:ext cx="3118200" cy="1256100"/>
          </a:xfrm>
          <a:prstGeom prst="rect">
            <a:avLst/>
          </a:prstGeom>
          <a:noFill/>
          <a:ln>
            <a:noFill/>
          </a:ln>
        </p:spPr>
        <p:txBody>
          <a:bodyPr anchorCtr="0" anchor="t" bIns="27425" lIns="54850" spcFirstLastPara="1" rIns="54850" wrap="square" tIns="27425">
            <a:spAutoFit/>
          </a:bodyPr>
          <a:lstStyle/>
          <a:p>
            <a:pPr indent="0" lvl="0" marL="0" marR="0" rtl="0" algn="l">
              <a:lnSpc>
                <a:spcPct val="100000"/>
              </a:lnSpc>
              <a:spcBef>
                <a:spcPts val="0"/>
              </a:spcBef>
              <a:spcAft>
                <a:spcPts val="0"/>
              </a:spcAft>
              <a:buClr>
                <a:srgbClr val="464B5A"/>
              </a:buClr>
              <a:buSzPts val="1700"/>
              <a:buFont typeface="Arial"/>
              <a:buNone/>
            </a:pPr>
            <a:r>
              <a:rPr b="0" i="0" lang="es-EC" sz="1700" u="none" cap="none" strike="noStrike">
                <a:solidFill>
                  <a:srgbClr val="464B5A"/>
                </a:solidFill>
                <a:latin typeface="Arial"/>
                <a:ea typeface="Arial"/>
                <a:cs typeface="Arial"/>
                <a:sym typeface="Arial"/>
              </a:rPr>
              <a:t>✓  Novedad</a:t>
            </a:r>
            <a:endParaRPr b="0" i="0" sz="1700" u="none" cap="none" strike="noStrike">
              <a:solidFill>
                <a:srgbClr val="464B5A"/>
              </a:solidFill>
              <a:latin typeface="Arial"/>
              <a:ea typeface="Arial"/>
              <a:cs typeface="Arial"/>
              <a:sym typeface="Arial"/>
            </a:endParaRPr>
          </a:p>
          <a:p>
            <a:pPr indent="0" lvl="0" marL="0" marR="0" rtl="0" algn="l">
              <a:lnSpc>
                <a:spcPct val="100000"/>
              </a:lnSpc>
              <a:spcBef>
                <a:spcPts val="400"/>
              </a:spcBef>
              <a:spcAft>
                <a:spcPts val="0"/>
              </a:spcAft>
              <a:buClr>
                <a:srgbClr val="464B5A"/>
              </a:buClr>
              <a:buSzPts val="1700"/>
              <a:buFont typeface="Arial"/>
              <a:buNone/>
            </a:pPr>
            <a:r>
              <a:rPr b="0" i="0" lang="es-EC" sz="1700" u="none" cap="none" strike="noStrike">
                <a:solidFill>
                  <a:srgbClr val="464B5A"/>
                </a:solidFill>
                <a:latin typeface="Arial"/>
                <a:ea typeface="Arial"/>
                <a:cs typeface="Arial"/>
                <a:sym typeface="Arial"/>
              </a:rPr>
              <a:t>✓  Actividad inventiva</a:t>
            </a:r>
            <a:endParaRPr b="0" i="0" sz="1700" u="none" cap="none" strike="noStrike">
              <a:solidFill>
                <a:srgbClr val="464B5A"/>
              </a:solidFill>
              <a:latin typeface="Arial"/>
              <a:ea typeface="Arial"/>
              <a:cs typeface="Arial"/>
              <a:sym typeface="Arial"/>
            </a:endParaRPr>
          </a:p>
          <a:p>
            <a:pPr indent="0" lvl="0" marL="0" marR="0" rtl="0" algn="l">
              <a:lnSpc>
                <a:spcPct val="100000"/>
              </a:lnSpc>
              <a:spcBef>
                <a:spcPts val="400"/>
              </a:spcBef>
              <a:spcAft>
                <a:spcPts val="0"/>
              </a:spcAft>
              <a:buClr>
                <a:srgbClr val="464B5A"/>
              </a:buClr>
              <a:buSzPts val="1700"/>
              <a:buFont typeface="Arial"/>
              <a:buNone/>
            </a:pPr>
            <a:r>
              <a:rPr b="0" i="0" lang="es-EC" sz="1700" u="none" cap="none" strike="noStrike">
                <a:solidFill>
                  <a:srgbClr val="464B5A"/>
                </a:solidFill>
                <a:latin typeface="Arial"/>
                <a:ea typeface="Arial"/>
                <a:cs typeface="Arial"/>
                <a:sym typeface="Arial"/>
              </a:rPr>
              <a:t>✓  Aplicación industrial</a:t>
            </a:r>
            <a:endParaRPr/>
          </a:p>
          <a:p>
            <a:pPr indent="0" lvl="0" marL="0" marR="0" rtl="0" algn="l">
              <a:lnSpc>
                <a:spcPct val="100000"/>
              </a:lnSpc>
              <a:spcBef>
                <a:spcPts val="400"/>
              </a:spcBef>
              <a:spcAft>
                <a:spcPts val="0"/>
              </a:spcAft>
              <a:buClr>
                <a:srgbClr val="464B5A"/>
              </a:buClr>
              <a:buSzPts val="1700"/>
              <a:buFont typeface="Arial"/>
              <a:buNone/>
            </a:pPr>
            <a:r>
              <a:rPr b="0" i="0" lang="es-EC" sz="1700" u="none" cap="none" strike="noStrike">
                <a:solidFill>
                  <a:srgbClr val="464B5A"/>
                </a:solidFill>
                <a:latin typeface="Arial"/>
                <a:ea typeface="Arial"/>
                <a:cs typeface="Arial"/>
                <a:sym typeface="Arial"/>
              </a:rPr>
              <a:t>✓  Estrategia de protección</a:t>
            </a:r>
            <a:endParaRPr b="0" i="0" sz="1700" u="none" cap="none" strike="noStrike">
              <a:solidFill>
                <a:srgbClr val="464B5A"/>
              </a:solidFill>
              <a:latin typeface="Arial"/>
              <a:ea typeface="Arial"/>
              <a:cs typeface="Arial"/>
              <a:sym typeface="Arial"/>
            </a:endParaRPr>
          </a:p>
        </p:txBody>
      </p:sp>
      <p:sp>
        <p:nvSpPr>
          <p:cNvPr id="300" name="Google Shape;300;p20"/>
          <p:cNvSpPr/>
          <p:nvPr/>
        </p:nvSpPr>
        <p:spPr>
          <a:xfrm>
            <a:off x="5852160" y="1920477"/>
            <a:ext cx="3840600" cy="502800"/>
          </a:xfrm>
          <a:prstGeom prst="roundRect">
            <a:avLst>
              <a:gd fmla="val 16667" name="adj"/>
            </a:avLst>
          </a:prstGeom>
          <a:solidFill>
            <a:srgbClr val="FF5700"/>
          </a:solidFill>
          <a:ln cap="flat" cmpd="sng" w="12700">
            <a:solidFill>
              <a:srgbClr val="FF5700"/>
            </a:solidFill>
            <a:prstDash val="solid"/>
            <a:miter lim="800000"/>
            <a:headEnd len="sm" w="sm" type="none"/>
            <a:tailEnd len="sm" w="sm" type="none"/>
          </a:ln>
        </p:spPr>
        <p:txBody>
          <a:bodyPr anchorCtr="0" anchor="ctr" bIns="27425" lIns="73150" spcFirstLastPara="1" rIns="73150" wrap="square" tIns="27425">
            <a:noAutofit/>
          </a:bodyPr>
          <a:lstStyle/>
          <a:p>
            <a:pPr indent="0" lvl="0" marL="0" marR="0" rtl="0" algn="ctr">
              <a:lnSpc>
                <a:spcPct val="100000"/>
              </a:lnSpc>
              <a:spcBef>
                <a:spcPts val="0"/>
              </a:spcBef>
              <a:spcAft>
                <a:spcPts val="0"/>
              </a:spcAft>
              <a:buClr>
                <a:srgbClr val="FFFFFF"/>
              </a:buClr>
              <a:buSzPts val="1800"/>
              <a:buFont typeface="Arial"/>
              <a:buNone/>
            </a:pPr>
            <a:r>
              <a:rPr b="1" i="0" lang="es-EC" sz="1800" u="none" cap="none" strike="noStrike">
                <a:solidFill>
                  <a:srgbClr val="FFFFFF"/>
                </a:solidFill>
                <a:latin typeface="Arial"/>
                <a:ea typeface="Arial"/>
                <a:cs typeface="Arial"/>
                <a:sym typeface="Arial"/>
              </a:rPr>
              <a:t>¿PUEDO OPERAR?</a:t>
            </a:r>
            <a:endParaRPr/>
          </a:p>
        </p:txBody>
      </p:sp>
      <p:sp>
        <p:nvSpPr>
          <p:cNvPr id="301" name="Google Shape;301;p20"/>
          <p:cNvSpPr/>
          <p:nvPr/>
        </p:nvSpPr>
        <p:spPr>
          <a:xfrm>
            <a:off x="5806440" y="2588526"/>
            <a:ext cx="3840600" cy="2926200"/>
          </a:xfrm>
          <a:prstGeom prst="roundRect">
            <a:avLst>
              <a:gd fmla="val 16667" name="adj"/>
            </a:avLst>
          </a:prstGeom>
          <a:solidFill>
            <a:srgbClr val="FFFFFF"/>
          </a:solidFill>
          <a:ln cap="flat" cmpd="sng" w="19050">
            <a:solidFill>
              <a:srgbClr val="FF57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302" name="Google Shape;302;p20"/>
          <p:cNvSpPr txBox="1"/>
          <p:nvPr/>
        </p:nvSpPr>
        <p:spPr>
          <a:xfrm>
            <a:off x="6172200" y="2710800"/>
            <a:ext cx="3200400" cy="609600"/>
          </a:xfrm>
          <a:prstGeom prst="rect">
            <a:avLst/>
          </a:prstGeom>
          <a:noFill/>
          <a:ln>
            <a:noFill/>
          </a:ln>
        </p:spPr>
        <p:txBody>
          <a:bodyPr anchorCtr="0" anchor="t" bIns="27425" lIns="45700" spcFirstLastPara="1" rIns="45700" wrap="square" tIns="27425">
            <a:spAutoFit/>
          </a:bodyPr>
          <a:lstStyle/>
          <a:p>
            <a:pPr indent="0" lvl="0" marL="0" marR="0" rtl="0" algn="ctr">
              <a:lnSpc>
                <a:spcPct val="100000"/>
              </a:lnSpc>
              <a:spcBef>
                <a:spcPts val="0"/>
              </a:spcBef>
              <a:spcAft>
                <a:spcPts val="0"/>
              </a:spcAft>
              <a:buClr>
                <a:srgbClr val="001566"/>
              </a:buClr>
              <a:buSzPts val="1800"/>
              <a:buFont typeface="Arial"/>
              <a:buNone/>
            </a:pPr>
            <a:r>
              <a:rPr b="1" i="0" lang="es-EC" sz="1800" u="none" cap="none" strike="noStrike">
                <a:solidFill>
                  <a:srgbClr val="001566"/>
                </a:solidFill>
                <a:latin typeface="Arial"/>
                <a:ea typeface="Arial"/>
                <a:cs typeface="Arial"/>
                <a:sym typeface="Arial"/>
              </a:rPr>
              <a:t>ESTUDIO DE LIBERTAD DE OPERACI</a:t>
            </a:r>
            <a:r>
              <a:rPr b="1" lang="es-EC" sz="1800">
                <a:solidFill>
                  <a:srgbClr val="001566"/>
                </a:solidFill>
                <a:latin typeface="Arial"/>
                <a:ea typeface="Arial"/>
                <a:cs typeface="Arial"/>
                <a:sym typeface="Arial"/>
              </a:rPr>
              <a:t>ÓN</a:t>
            </a:r>
            <a:r>
              <a:rPr b="1" i="0" lang="es-EC" sz="1800" u="none" cap="none" strike="noStrike">
                <a:solidFill>
                  <a:srgbClr val="001566"/>
                </a:solidFill>
                <a:latin typeface="Arial"/>
                <a:ea typeface="Arial"/>
                <a:cs typeface="Arial"/>
                <a:sym typeface="Arial"/>
              </a:rPr>
              <a:t> (“FTO”)</a:t>
            </a:r>
            <a:endParaRPr b="1" i="0" sz="1800" u="none" cap="none" strike="noStrike">
              <a:solidFill>
                <a:srgbClr val="001566"/>
              </a:solidFill>
              <a:latin typeface="Arial"/>
              <a:ea typeface="Arial"/>
              <a:cs typeface="Arial"/>
              <a:sym typeface="Arial"/>
            </a:endParaRPr>
          </a:p>
        </p:txBody>
      </p:sp>
      <p:sp>
        <p:nvSpPr>
          <p:cNvPr id="303" name="Google Shape;303;p20"/>
          <p:cNvSpPr txBox="1"/>
          <p:nvPr/>
        </p:nvSpPr>
        <p:spPr>
          <a:xfrm>
            <a:off x="6217920" y="3670667"/>
            <a:ext cx="3017400" cy="1256100"/>
          </a:xfrm>
          <a:prstGeom prst="rect">
            <a:avLst/>
          </a:prstGeom>
          <a:noFill/>
          <a:ln>
            <a:noFill/>
          </a:ln>
        </p:spPr>
        <p:txBody>
          <a:bodyPr anchorCtr="0" anchor="t" bIns="27425" lIns="54850" spcFirstLastPara="1" rIns="54850" wrap="square" tIns="27425">
            <a:spAutoFit/>
          </a:bodyPr>
          <a:lstStyle/>
          <a:p>
            <a:pPr indent="0" lvl="0" marL="0" marR="0" rtl="0" algn="l">
              <a:lnSpc>
                <a:spcPct val="100000"/>
              </a:lnSpc>
              <a:spcBef>
                <a:spcPts val="0"/>
              </a:spcBef>
              <a:spcAft>
                <a:spcPts val="0"/>
              </a:spcAft>
              <a:buClr>
                <a:srgbClr val="464B5A"/>
              </a:buClr>
              <a:buSzPts val="1700"/>
              <a:buFont typeface="Arial"/>
              <a:buNone/>
            </a:pPr>
            <a:r>
              <a:rPr b="0" i="0" lang="es-EC" sz="1700" u="none" cap="none" strike="noStrike">
                <a:solidFill>
                  <a:srgbClr val="464B5A"/>
                </a:solidFill>
                <a:latin typeface="Arial"/>
                <a:ea typeface="Arial"/>
                <a:cs typeface="Arial"/>
                <a:sym typeface="Arial"/>
              </a:rPr>
              <a:t>✓  Patentes de terceros</a:t>
            </a:r>
            <a:endParaRPr b="0" i="0" sz="1700" u="none" cap="none" strike="noStrike">
              <a:solidFill>
                <a:srgbClr val="464B5A"/>
              </a:solidFill>
              <a:latin typeface="Arial"/>
              <a:ea typeface="Arial"/>
              <a:cs typeface="Arial"/>
              <a:sym typeface="Arial"/>
            </a:endParaRPr>
          </a:p>
          <a:p>
            <a:pPr indent="0" lvl="0" marL="0" marR="0" rtl="0" algn="l">
              <a:lnSpc>
                <a:spcPct val="100000"/>
              </a:lnSpc>
              <a:spcBef>
                <a:spcPts val="400"/>
              </a:spcBef>
              <a:spcAft>
                <a:spcPts val="0"/>
              </a:spcAft>
              <a:buClr>
                <a:srgbClr val="464B5A"/>
              </a:buClr>
              <a:buSzPts val="1700"/>
              <a:buFont typeface="Arial"/>
              <a:buNone/>
            </a:pPr>
            <a:r>
              <a:rPr b="0" i="0" lang="es-EC" sz="1700" u="none" cap="none" strike="noStrike">
                <a:solidFill>
                  <a:srgbClr val="464B5A"/>
                </a:solidFill>
                <a:latin typeface="Arial"/>
                <a:ea typeface="Arial"/>
                <a:cs typeface="Arial"/>
                <a:sym typeface="Arial"/>
              </a:rPr>
              <a:t>✓  Restricciones territoriales</a:t>
            </a:r>
            <a:endParaRPr b="0" i="0" sz="1700" u="none" cap="none" strike="noStrike">
              <a:solidFill>
                <a:srgbClr val="464B5A"/>
              </a:solidFill>
              <a:latin typeface="Arial"/>
              <a:ea typeface="Arial"/>
              <a:cs typeface="Arial"/>
              <a:sym typeface="Arial"/>
            </a:endParaRPr>
          </a:p>
          <a:p>
            <a:pPr indent="0" lvl="0" marL="0" marR="0" rtl="0" algn="l">
              <a:lnSpc>
                <a:spcPct val="100000"/>
              </a:lnSpc>
              <a:spcBef>
                <a:spcPts val="400"/>
              </a:spcBef>
              <a:spcAft>
                <a:spcPts val="0"/>
              </a:spcAft>
              <a:buClr>
                <a:srgbClr val="464B5A"/>
              </a:buClr>
              <a:buSzPts val="1700"/>
              <a:buFont typeface="Arial"/>
              <a:buNone/>
            </a:pPr>
            <a:r>
              <a:rPr b="0" i="0" lang="es-EC" sz="1700" u="none" cap="none" strike="noStrike">
                <a:solidFill>
                  <a:srgbClr val="464B5A"/>
                </a:solidFill>
                <a:latin typeface="Arial"/>
                <a:ea typeface="Arial"/>
                <a:cs typeface="Arial"/>
                <a:sym typeface="Arial"/>
              </a:rPr>
              <a:t>✓  Riesgos de infracción</a:t>
            </a:r>
            <a:endParaRPr b="0" i="0" sz="1700" u="none" cap="none" strike="noStrike">
              <a:solidFill>
                <a:srgbClr val="464B5A"/>
              </a:solidFill>
              <a:latin typeface="Arial"/>
              <a:ea typeface="Arial"/>
              <a:cs typeface="Arial"/>
              <a:sym typeface="Arial"/>
            </a:endParaRPr>
          </a:p>
          <a:p>
            <a:pPr indent="0" lvl="0" marL="0" marR="0" rtl="0" algn="l">
              <a:lnSpc>
                <a:spcPct val="100000"/>
              </a:lnSpc>
              <a:spcBef>
                <a:spcPts val="400"/>
              </a:spcBef>
              <a:spcAft>
                <a:spcPts val="0"/>
              </a:spcAft>
              <a:buClr>
                <a:srgbClr val="464B5A"/>
              </a:buClr>
              <a:buSzPts val="1700"/>
              <a:buFont typeface="Arial"/>
              <a:buNone/>
            </a:pPr>
            <a:r>
              <a:rPr b="0" i="0" lang="es-EC" sz="1700" u="none" cap="none" strike="noStrike">
                <a:solidFill>
                  <a:srgbClr val="464B5A"/>
                </a:solidFill>
                <a:latin typeface="Arial"/>
                <a:ea typeface="Arial"/>
                <a:cs typeface="Arial"/>
                <a:sym typeface="Arial"/>
              </a:rPr>
              <a:t>✓  Diseño de alternativas</a:t>
            </a:r>
            <a:endParaRPr b="0" i="0" sz="1700" u="none" cap="none" strike="noStrike">
              <a:solidFill>
                <a:srgbClr val="464B5A"/>
              </a:solidFill>
              <a:latin typeface="Arial"/>
              <a:ea typeface="Arial"/>
              <a:cs typeface="Arial"/>
              <a:sym typeface="Arial"/>
            </a:endParaRPr>
          </a:p>
        </p:txBody>
      </p:sp>
      <p:sp>
        <p:nvSpPr>
          <p:cNvPr id="304" name="Google Shape;304;p20"/>
          <p:cNvSpPr txBox="1"/>
          <p:nvPr/>
        </p:nvSpPr>
        <p:spPr>
          <a:xfrm>
            <a:off x="502926" y="996725"/>
            <a:ext cx="10855800" cy="10236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2200"/>
              <a:buNone/>
            </a:pPr>
            <a:r>
              <a:rPr b="1" lang="es-EC" sz="2200">
                <a:solidFill>
                  <a:srgbClr val="1A1B6B"/>
                </a:solidFill>
                <a:latin typeface="Montserrat Medium"/>
                <a:ea typeface="Montserrat Medium"/>
                <a:cs typeface="Montserrat Medium"/>
                <a:sym typeface="Montserrat Medium"/>
              </a:rPr>
              <a:t>AUDITORÍA DE PI INVOLUCRADA EN LA ALIANZA – </a:t>
            </a:r>
            <a:endParaRPr b="1" sz="2200">
              <a:solidFill>
                <a:srgbClr val="1A1B6B"/>
              </a:solidFill>
              <a:latin typeface="Montserrat Medium"/>
              <a:ea typeface="Montserrat Medium"/>
              <a:cs typeface="Montserrat Medium"/>
              <a:sym typeface="Montserrat Medium"/>
            </a:endParaRPr>
          </a:p>
          <a:p>
            <a:pPr indent="0" lvl="0" marL="0" rtl="0" algn="l">
              <a:lnSpc>
                <a:spcPct val="90000"/>
              </a:lnSpc>
              <a:spcBef>
                <a:spcPts val="0"/>
              </a:spcBef>
              <a:spcAft>
                <a:spcPts val="0"/>
              </a:spcAft>
              <a:buClr>
                <a:srgbClr val="1A1B6B"/>
              </a:buClr>
              <a:buSzPts val="2200"/>
              <a:buFont typeface="Montserrat Medium"/>
              <a:buNone/>
            </a:pPr>
            <a:r>
              <a:rPr b="1" lang="es-EC" sz="2200">
                <a:solidFill>
                  <a:srgbClr val="1A1B6B"/>
                </a:solidFill>
                <a:latin typeface="Montserrat Medium"/>
                <a:ea typeface="Montserrat Medium"/>
                <a:cs typeface="Montserrat Medium"/>
                <a:sym typeface="Montserrat Medium"/>
              </a:rPr>
              <a:t>ANÁLISIS CLAVE</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mt="99000"/>
          </a:blip>
          <a:stretch>
            <a:fillRect/>
          </a:stretch>
        </a:blipFill>
      </p:bgPr>
    </p:bg>
    <p:spTree>
      <p:nvGrpSpPr>
        <p:cNvPr id="308" name="Shape 308"/>
        <p:cNvGrpSpPr/>
        <p:nvPr/>
      </p:nvGrpSpPr>
      <p:grpSpPr>
        <a:xfrm>
          <a:off x="0" y="0"/>
          <a:ext cx="0" cy="0"/>
          <a:chOff x="0" y="0"/>
          <a:chExt cx="0" cy="0"/>
        </a:xfrm>
      </p:grpSpPr>
      <p:sp>
        <p:nvSpPr>
          <p:cNvPr id="309" name="Google Shape;309;p21"/>
          <p:cNvSpPr txBox="1"/>
          <p:nvPr/>
        </p:nvSpPr>
        <p:spPr>
          <a:xfrm>
            <a:off x="2251520" y="2946658"/>
            <a:ext cx="9601200" cy="297000"/>
          </a:xfrm>
          <a:prstGeom prst="rect">
            <a:avLst/>
          </a:prstGeom>
          <a:noFill/>
          <a:ln>
            <a:noFill/>
          </a:ln>
        </p:spPr>
        <p:txBody>
          <a:bodyPr anchorCtr="0" anchor="t" bIns="45700" lIns="91425" spcFirstLastPara="1" rIns="91425" wrap="square" tIns="45700">
            <a:spAutoFit/>
          </a:bodyPr>
          <a:lstStyle/>
          <a:p>
            <a:pPr indent="0" lvl="0" marL="0" marR="0" rtl="0" algn="l">
              <a:lnSpc>
                <a:spcPct val="95000"/>
              </a:lnSpc>
              <a:spcBef>
                <a:spcPts val="0"/>
              </a:spcBef>
              <a:spcAft>
                <a:spcPts val="0"/>
              </a:spcAft>
              <a:buNone/>
            </a:pPr>
            <a:r>
              <a:t/>
            </a:r>
            <a:endParaRPr/>
          </a:p>
        </p:txBody>
      </p:sp>
      <p:sp>
        <p:nvSpPr>
          <p:cNvPr id="310" name="Google Shape;310;p21"/>
          <p:cNvSpPr txBox="1"/>
          <p:nvPr/>
        </p:nvSpPr>
        <p:spPr>
          <a:xfrm>
            <a:off x="502922" y="1632950"/>
            <a:ext cx="4276800" cy="33132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lang="es-EC" sz="3100">
                <a:solidFill>
                  <a:srgbClr val="FF6B00"/>
                </a:solidFill>
                <a:latin typeface="Montserrat"/>
                <a:ea typeface="Montserrat"/>
                <a:cs typeface="Montserrat"/>
                <a:sym typeface="Montserrat"/>
              </a:rPr>
              <a:t>La alianza debe contar con una cadena de titularidad auditable, sólida y sin fisuras.</a:t>
            </a:r>
            <a:endParaRPr sz="1200">
              <a:solidFill>
                <a:schemeClr val="dk1"/>
              </a:solidFill>
              <a:latin typeface="Montserrat"/>
              <a:ea typeface="Montserrat"/>
              <a:cs typeface="Montserrat"/>
              <a:sym typeface="Montserrat"/>
            </a:endParaRPr>
          </a:p>
        </p:txBody>
      </p:sp>
      <p:pic>
        <p:nvPicPr>
          <p:cNvPr id="311" name="Google Shape;311;p21"/>
          <p:cNvPicPr preferRelativeResize="0"/>
          <p:nvPr/>
        </p:nvPicPr>
        <p:blipFill rotWithShape="1">
          <a:blip r:embed="rId4">
            <a:alphaModFix/>
          </a:blip>
          <a:srcRect b="0" l="0" r="0" t="0"/>
          <a:stretch/>
        </p:blipFill>
        <p:spPr>
          <a:xfrm>
            <a:off x="5043451" y="1435608"/>
            <a:ext cx="5586261" cy="3707892"/>
          </a:xfrm>
          <a:prstGeom prst="rect">
            <a:avLst/>
          </a:prstGeom>
          <a:noFill/>
          <a:ln>
            <a:noFill/>
          </a:ln>
        </p:spPr>
      </p:pic>
      <p:sp>
        <p:nvSpPr>
          <p:cNvPr id="312" name="Google Shape;312;p21"/>
          <p:cNvSpPr txBox="1"/>
          <p:nvPr/>
        </p:nvSpPr>
        <p:spPr>
          <a:xfrm>
            <a:off x="502926" y="996725"/>
            <a:ext cx="10855800" cy="7356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CADENA DE TITULARIDAD</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16" name="Shape 316"/>
        <p:cNvGrpSpPr/>
        <p:nvPr/>
      </p:nvGrpSpPr>
      <p:grpSpPr>
        <a:xfrm>
          <a:off x="0" y="0"/>
          <a:ext cx="0" cy="0"/>
          <a:chOff x="0" y="0"/>
          <a:chExt cx="0" cy="0"/>
        </a:xfrm>
      </p:grpSpPr>
      <p:sp>
        <p:nvSpPr>
          <p:cNvPr id="317" name="Google Shape;317;p22"/>
          <p:cNvSpPr/>
          <p:nvPr/>
        </p:nvSpPr>
        <p:spPr>
          <a:xfrm>
            <a:off x="868680" y="1656851"/>
            <a:ext cx="329100" cy="329100"/>
          </a:xfrm>
          <a:prstGeom prst="ellipse">
            <a:avLst/>
          </a:prstGeom>
          <a:solidFill>
            <a:srgbClr val="FF5700"/>
          </a:solidFill>
          <a:ln cap="flat" cmpd="sng" w="17775">
            <a:solidFill>
              <a:srgbClr val="FF57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cxnSp>
        <p:nvCxnSpPr>
          <p:cNvPr id="318" name="Google Shape;318;p22"/>
          <p:cNvCxnSpPr/>
          <p:nvPr/>
        </p:nvCxnSpPr>
        <p:spPr>
          <a:xfrm>
            <a:off x="1033271" y="1986035"/>
            <a:ext cx="0" cy="347400"/>
          </a:xfrm>
          <a:prstGeom prst="straightConnector1">
            <a:avLst/>
          </a:prstGeom>
          <a:noFill/>
          <a:ln cap="flat" cmpd="sng" w="25400">
            <a:solidFill>
              <a:srgbClr val="FF5700"/>
            </a:solidFill>
            <a:prstDash val="solid"/>
            <a:miter lim="800000"/>
            <a:headEnd len="sm" w="sm" type="none"/>
            <a:tailEnd len="sm" w="sm" type="none"/>
          </a:ln>
        </p:spPr>
      </p:cxnSp>
      <p:sp>
        <p:nvSpPr>
          <p:cNvPr id="319" name="Google Shape;319;p22"/>
          <p:cNvSpPr/>
          <p:nvPr/>
        </p:nvSpPr>
        <p:spPr>
          <a:xfrm>
            <a:off x="1395350" y="1613800"/>
            <a:ext cx="8101200" cy="475500"/>
          </a:xfrm>
          <a:prstGeom prst="roundRect">
            <a:avLst>
              <a:gd fmla="val 16667" name="adj"/>
            </a:avLst>
          </a:prstGeom>
          <a:solidFill>
            <a:srgbClr val="FFFFFF"/>
          </a:solidFill>
          <a:ln cap="flat" cmpd="sng" w="13950">
            <a:solidFill>
              <a:srgbClr val="D7D6D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i="0" sz="1800" u="none" cap="none" strike="noStrike">
              <a:solidFill>
                <a:srgbClr val="FFFFFF"/>
              </a:solidFill>
              <a:latin typeface="Montserrat"/>
              <a:ea typeface="Montserrat"/>
              <a:cs typeface="Montserrat"/>
              <a:sym typeface="Montserrat"/>
            </a:endParaRPr>
          </a:p>
        </p:txBody>
      </p:sp>
      <p:sp>
        <p:nvSpPr>
          <p:cNvPr id="320" name="Google Shape;320;p22"/>
          <p:cNvSpPr txBox="1"/>
          <p:nvPr/>
        </p:nvSpPr>
        <p:spPr>
          <a:xfrm>
            <a:off x="1600200" y="1665999"/>
            <a:ext cx="4143300" cy="3171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001566"/>
              </a:buClr>
              <a:buSzPts val="1700"/>
              <a:buFont typeface="Arial"/>
              <a:buNone/>
            </a:pPr>
            <a:r>
              <a:rPr b="1" i="0" lang="es-EC" sz="1700" u="none" cap="none" strike="noStrike">
                <a:solidFill>
                  <a:srgbClr val="001566"/>
                </a:solidFill>
                <a:latin typeface="Montserrat"/>
                <a:ea typeface="Montserrat"/>
                <a:cs typeface="Montserrat"/>
                <a:sym typeface="Montserrat"/>
              </a:rPr>
              <a:t>Investigadores / estudiantes</a:t>
            </a:r>
            <a:endParaRPr b="1" i="0" sz="1700" u="none" cap="none" strike="noStrike">
              <a:solidFill>
                <a:srgbClr val="001566"/>
              </a:solidFill>
              <a:latin typeface="Montserrat"/>
              <a:ea typeface="Montserrat"/>
              <a:cs typeface="Montserrat"/>
              <a:sym typeface="Montserrat"/>
            </a:endParaRPr>
          </a:p>
        </p:txBody>
      </p:sp>
      <p:sp>
        <p:nvSpPr>
          <p:cNvPr id="321" name="Google Shape;321;p22"/>
          <p:cNvSpPr txBox="1"/>
          <p:nvPr/>
        </p:nvSpPr>
        <p:spPr>
          <a:xfrm>
            <a:off x="5390385" y="1628561"/>
            <a:ext cx="4023300" cy="4557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464B5A"/>
              </a:buClr>
              <a:buSzPts val="1200"/>
              <a:buFont typeface="Arial"/>
              <a:buNone/>
            </a:pPr>
            <a:r>
              <a:rPr i="0" lang="es-EC" sz="1300" u="none" cap="none" strike="noStrike">
                <a:solidFill>
                  <a:srgbClr val="464B5A"/>
                </a:solidFill>
                <a:latin typeface="Montserrat"/>
                <a:ea typeface="Montserrat"/>
                <a:cs typeface="Montserrat"/>
                <a:sym typeface="Montserrat"/>
              </a:rPr>
              <a:t>¿</a:t>
            </a:r>
            <a:r>
              <a:rPr lang="es-EC" sz="1300">
                <a:solidFill>
                  <a:srgbClr val="464B5A"/>
                </a:solidFill>
                <a:latin typeface="Montserrat"/>
                <a:ea typeface="Montserrat"/>
                <a:cs typeface="Montserrat"/>
                <a:sym typeface="Montserrat"/>
              </a:rPr>
              <a:t>Q</a:t>
            </a:r>
            <a:r>
              <a:rPr lang="es-EC" sz="1300">
                <a:solidFill>
                  <a:srgbClr val="464B5A"/>
                </a:solidFill>
                <a:latin typeface="Montserrat"/>
                <a:ea typeface="Montserrat"/>
                <a:cs typeface="Montserrat"/>
                <a:sym typeface="Montserrat"/>
              </a:rPr>
              <a:t>uiénes califican como inventores o autores? </a:t>
            </a:r>
            <a:r>
              <a:rPr i="0" lang="es-EC" sz="1300" u="none" cap="none" strike="noStrike">
                <a:solidFill>
                  <a:srgbClr val="464B5A"/>
                </a:solidFill>
                <a:latin typeface="Montserrat"/>
                <a:ea typeface="Montserrat"/>
                <a:cs typeface="Montserrat"/>
                <a:sym typeface="Montserrat"/>
              </a:rPr>
              <a:t>Cesión o atribución adecuada?</a:t>
            </a:r>
            <a:endParaRPr sz="1300">
              <a:latin typeface="Montserrat"/>
              <a:ea typeface="Montserrat"/>
              <a:cs typeface="Montserrat"/>
              <a:sym typeface="Montserrat"/>
            </a:endParaRPr>
          </a:p>
        </p:txBody>
      </p:sp>
      <p:sp>
        <p:nvSpPr>
          <p:cNvPr id="322" name="Google Shape;322;p22"/>
          <p:cNvSpPr/>
          <p:nvPr/>
        </p:nvSpPr>
        <p:spPr>
          <a:xfrm>
            <a:off x="868680" y="2342651"/>
            <a:ext cx="329100" cy="329100"/>
          </a:xfrm>
          <a:prstGeom prst="ellipse">
            <a:avLst/>
          </a:prstGeom>
          <a:solidFill>
            <a:srgbClr val="FF5700"/>
          </a:solidFill>
          <a:ln cap="flat" cmpd="sng" w="17775">
            <a:solidFill>
              <a:srgbClr val="FF57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cxnSp>
        <p:nvCxnSpPr>
          <p:cNvPr id="323" name="Google Shape;323;p22"/>
          <p:cNvCxnSpPr/>
          <p:nvPr/>
        </p:nvCxnSpPr>
        <p:spPr>
          <a:xfrm>
            <a:off x="1033271" y="2671835"/>
            <a:ext cx="0" cy="347400"/>
          </a:xfrm>
          <a:prstGeom prst="straightConnector1">
            <a:avLst/>
          </a:prstGeom>
          <a:noFill/>
          <a:ln cap="flat" cmpd="sng" w="25400">
            <a:solidFill>
              <a:srgbClr val="FF5700"/>
            </a:solidFill>
            <a:prstDash val="solid"/>
            <a:miter lim="800000"/>
            <a:headEnd len="sm" w="sm" type="none"/>
            <a:tailEnd len="sm" w="sm" type="none"/>
          </a:ln>
        </p:spPr>
      </p:cxnSp>
      <p:sp>
        <p:nvSpPr>
          <p:cNvPr id="324" name="Google Shape;324;p22"/>
          <p:cNvSpPr/>
          <p:nvPr/>
        </p:nvSpPr>
        <p:spPr>
          <a:xfrm>
            <a:off x="1395350" y="2269500"/>
            <a:ext cx="8101200" cy="475500"/>
          </a:xfrm>
          <a:prstGeom prst="roundRect">
            <a:avLst>
              <a:gd fmla="val 16667" name="adj"/>
            </a:avLst>
          </a:prstGeom>
          <a:solidFill>
            <a:srgbClr val="FFFFFF"/>
          </a:solidFill>
          <a:ln cap="flat" cmpd="sng" w="13950">
            <a:solidFill>
              <a:srgbClr val="D7D6D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i="0" sz="1800" u="none" cap="none" strike="noStrike">
              <a:solidFill>
                <a:srgbClr val="FFFFFF"/>
              </a:solidFill>
              <a:latin typeface="Montserrat"/>
              <a:ea typeface="Montserrat"/>
              <a:cs typeface="Montserrat"/>
              <a:sym typeface="Montserrat"/>
            </a:endParaRPr>
          </a:p>
        </p:txBody>
      </p:sp>
      <p:sp>
        <p:nvSpPr>
          <p:cNvPr id="325" name="Google Shape;325;p22"/>
          <p:cNvSpPr txBox="1"/>
          <p:nvPr/>
        </p:nvSpPr>
        <p:spPr>
          <a:xfrm>
            <a:off x="1600202" y="2351798"/>
            <a:ext cx="4143300" cy="3324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001566"/>
              </a:buClr>
              <a:buSzPts val="1800"/>
              <a:buFont typeface="Arial"/>
              <a:buNone/>
            </a:pPr>
            <a:r>
              <a:rPr b="1" i="0" lang="es-EC" sz="1800" u="none" cap="none" strike="noStrike">
                <a:solidFill>
                  <a:srgbClr val="001566"/>
                </a:solidFill>
                <a:latin typeface="Montserrat"/>
                <a:ea typeface="Montserrat"/>
                <a:cs typeface="Montserrat"/>
                <a:sym typeface="Montserrat"/>
              </a:rPr>
              <a:t>PI </a:t>
            </a:r>
            <a:r>
              <a:rPr b="1" i="0" lang="es-EC" sz="1700" u="none" cap="none" strike="noStrike">
                <a:solidFill>
                  <a:srgbClr val="001566"/>
                </a:solidFill>
                <a:latin typeface="Montserrat"/>
                <a:ea typeface="Montserrat"/>
                <a:cs typeface="Montserrat"/>
                <a:sym typeface="Montserrat"/>
              </a:rPr>
              <a:t>preexistente</a:t>
            </a:r>
            <a:r>
              <a:rPr b="1" i="0" lang="es-EC" sz="1800" u="none" cap="none" strike="noStrike">
                <a:solidFill>
                  <a:srgbClr val="001566"/>
                </a:solidFill>
                <a:latin typeface="Montserrat"/>
                <a:ea typeface="Montserrat"/>
                <a:cs typeface="Montserrat"/>
                <a:sym typeface="Montserrat"/>
              </a:rPr>
              <a:t> universidad</a:t>
            </a:r>
            <a:endParaRPr b="1" i="0" sz="1800" u="none" cap="none" strike="noStrike">
              <a:solidFill>
                <a:srgbClr val="001566"/>
              </a:solidFill>
              <a:latin typeface="Montserrat"/>
              <a:ea typeface="Montserrat"/>
              <a:cs typeface="Montserrat"/>
              <a:sym typeface="Montserrat"/>
            </a:endParaRPr>
          </a:p>
        </p:txBody>
      </p:sp>
      <p:sp>
        <p:nvSpPr>
          <p:cNvPr id="326" name="Google Shape;326;p22"/>
          <p:cNvSpPr txBox="1"/>
          <p:nvPr/>
        </p:nvSpPr>
        <p:spPr>
          <a:xfrm>
            <a:off x="5381237" y="2386278"/>
            <a:ext cx="4023300" cy="2556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464B5A"/>
              </a:buClr>
              <a:buSzPts val="1200"/>
              <a:buFont typeface="Arial"/>
              <a:buNone/>
            </a:pPr>
            <a:r>
              <a:rPr i="0" lang="es-EC" sz="1300" u="none" cap="none" strike="noStrike">
                <a:solidFill>
                  <a:srgbClr val="464B5A"/>
                </a:solidFill>
                <a:latin typeface="Montserrat"/>
                <a:ea typeface="Montserrat"/>
                <a:cs typeface="Montserrat"/>
                <a:sym typeface="Montserrat"/>
              </a:rPr>
              <a:t>¿Condiciones de aporte?</a:t>
            </a:r>
            <a:endParaRPr sz="1300">
              <a:latin typeface="Montserrat"/>
              <a:ea typeface="Montserrat"/>
              <a:cs typeface="Montserrat"/>
              <a:sym typeface="Montserrat"/>
            </a:endParaRPr>
          </a:p>
        </p:txBody>
      </p:sp>
      <p:sp>
        <p:nvSpPr>
          <p:cNvPr id="327" name="Google Shape;327;p22"/>
          <p:cNvSpPr/>
          <p:nvPr/>
        </p:nvSpPr>
        <p:spPr>
          <a:xfrm>
            <a:off x="868680" y="3028451"/>
            <a:ext cx="329100" cy="329100"/>
          </a:xfrm>
          <a:prstGeom prst="ellipse">
            <a:avLst/>
          </a:prstGeom>
          <a:solidFill>
            <a:srgbClr val="FF5700"/>
          </a:solidFill>
          <a:ln cap="flat" cmpd="sng" w="17775">
            <a:solidFill>
              <a:srgbClr val="FF57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cxnSp>
        <p:nvCxnSpPr>
          <p:cNvPr id="328" name="Google Shape;328;p22"/>
          <p:cNvCxnSpPr/>
          <p:nvPr/>
        </p:nvCxnSpPr>
        <p:spPr>
          <a:xfrm>
            <a:off x="1033271" y="3357635"/>
            <a:ext cx="0" cy="347400"/>
          </a:xfrm>
          <a:prstGeom prst="straightConnector1">
            <a:avLst/>
          </a:prstGeom>
          <a:noFill/>
          <a:ln cap="flat" cmpd="sng" w="25400">
            <a:solidFill>
              <a:srgbClr val="FF5700"/>
            </a:solidFill>
            <a:prstDash val="solid"/>
            <a:miter lim="800000"/>
            <a:headEnd len="sm" w="sm" type="none"/>
            <a:tailEnd len="sm" w="sm" type="none"/>
          </a:ln>
        </p:spPr>
      </p:cxnSp>
      <p:sp>
        <p:nvSpPr>
          <p:cNvPr id="329" name="Google Shape;329;p22"/>
          <p:cNvSpPr/>
          <p:nvPr/>
        </p:nvSpPr>
        <p:spPr>
          <a:xfrm>
            <a:off x="1395350" y="2955300"/>
            <a:ext cx="8101200" cy="475500"/>
          </a:xfrm>
          <a:prstGeom prst="roundRect">
            <a:avLst>
              <a:gd fmla="val 16667" name="adj"/>
            </a:avLst>
          </a:prstGeom>
          <a:solidFill>
            <a:srgbClr val="FFFFFF"/>
          </a:solidFill>
          <a:ln cap="flat" cmpd="sng" w="13950">
            <a:solidFill>
              <a:srgbClr val="D7D6D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i="0" sz="1800" u="none" cap="none" strike="noStrike">
              <a:solidFill>
                <a:srgbClr val="FFFFFF"/>
              </a:solidFill>
              <a:latin typeface="Montserrat"/>
              <a:ea typeface="Montserrat"/>
              <a:cs typeface="Montserrat"/>
              <a:sym typeface="Montserrat"/>
            </a:endParaRPr>
          </a:p>
        </p:txBody>
      </p:sp>
      <p:sp>
        <p:nvSpPr>
          <p:cNvPr id="330" name="Google Shape;330;p22"/>
          <p:cNvSpPr txBox="1"/>
          <p:nvPr/>
        </p:nvSpPr>
        <p:spPr>
          <a:xfrm>
            <a:off x="1600202" y="3037599"/>
            <a:ext cx="3501300" cy="3324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001566"/>
              </a:buClr>
              <a:buSzPts val="1800"/>
              <a:buFont typeface="Arial"/>
              <a:buNone/>
            </a:pPr>
            <a:r>
              <a:rPr b="1" i="0" lang="es-EC" sz="1800" u="none" cap="none" strike="noStrike">
                <a:solidFill>
                  <a:srgbClr val="001566"/>
                </a:solidFill>
                <a:latin typeface="Montserrat"/>
                <a:ea typeface="Montserrat"/>
                <a:cs typeface="Montserrat"/>
                <a:sym typeface="Montserrat"/>
              </a:rPr>
              <a:t>PI </a:t>
            </a:r>
            <a:r>
              <a:rPr b="1" i="0" lang="es-EC" sz="1700" u="none" cap="none" strike="noStrike">
                <a:solidFill>
                  <a:srgbClr val="001566"/>
                </a:solidFill>
                <a:latin typeface="Montserrat"/>
                <a:ea typeface="Montserrat"/>
                <a:cs typeface="Montserrat"/>
                <a:sym typeface="Montserrat"/>
              </a:rPr>
              <a:t>preexistente</a:t>
            </a:r>
            <a:r>
              <a:rPr b="1" i="0" lang="es-EC" sz="1800" u="none" cap="none" strike="noStrike">
                <a:solidFill>
                  <a:srgbClr val="001566"/>
                </a:solidFill>
                <a:latin typeface="Montserrat"/>
                <a:ea typeface="Montserrat"/>
                <a:cs typeface="Montserrat"/>
                <a:sym typeface="Montserrat"/>
              </a:rPr>
              <a:t> empresa</a:t>
            </a:r>
            <a:endParaRPr b="1" i="0" sz="1800" u="none" cap="none" strike="noStrike">
              <a:solidFill>
                <a:srgbClr val="001566"/>
              </a:solidFill>
              <a:latin typeface="Montserrat"/>
              <a:ea typeface="Montserrat"/>
              <a:cs typeface="Montserrat"/>
              <a:sym typeface="Montserrat"/>
            </a:endParaRPr>
          </a:p>
        </p:txBody>
      </p:sp>
      <p:sp>
        <p:nvSpPr>
          <p:cNvPr id="331" name="Google Shape;331;p22"/>
          <p:cNvSpPr txBox="1"/>
          <p:nvPr/>
        </p:nvSpPr>
        <p:spPr>
          <a:xfrm>
            <a:off x="5390385" y="3060493"/>
            <a:ext cx="4023300" cy="2556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464B5A"/>
              </a:buClr>
              <a:buSzPts val="1200"/>
              <a:buFont typeface="Arial"/>
              <a:buNone/>
            </a:pPr>
            <a:r>
              <a:rPr i="0" lang="es-EC" sz="1300" u="none" cap="none" strike="noStrike">
                <a:solidFill>
                  <a:srgbClr val="464B5A"/>
                </a:solidFill>
                <a:latin typeface="Montserrat"/>
                <a:ea typeface="Montserrat"/>
                <a:cs typeface="Montserrat"/>
                <a:sym typeface="Montserrat"/>
              </a:rPr>
              <a:t>¿Alcance de uso?</a:t>
            </a:r>
            <a:endParaRPr sz="1300">
              <a:latin typeface="Montserrat"/>
              <a:ea typeface="Montserrat"/>
              <a:cs typeface="Montserrat"/>
              <a:sym typeface="Montserrat"/>
            </a:endParaRPr>
          </a:p>
        </p:txBody>
      </p:sp>
      <p:sp>
        <p:nvSpPr>
          <p:cNvPr id="332" name="Google Shape;332;p22"/>
          <p:cNvSpPr/>
          <p:nvPr/>
        </p:nvSpPr>
        <p:spPr>
          <a:xfrm>
            <a:off x="868680" y="3714251"/>
            <a:ext cx="329100" cy="329100"/>
          </a:xfrm>
          <a:prstGeom prst="ellipse">
            <a:avLst/>
          </a:prstGeom>
          <a:solidFill>
            <a:srgbClr val="FF5700"/>
          </a:solidFill>
          <a:ln cap="flat" cmpd="sng" w="17775">
            <a:solidFill>
              <a:srgbClr val="FF57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cxnSp>
        <p:nvCxnSpPr>
          <p:cNvPr id="333" name="Google Shape;333;p22"/>
          <p:cNvCxnSpPr/>
          <p:nvPr/>
        </p:nvCxnSpPr>
        <p:spPr>
          <a:xfrm>
            <a:off x="1033271" y="4043435"/>
            <a:ext cx="0" cy="347400"/>
          </a:xfrm>
          <a:prstGeom prst="straightConnector1">
            <a:avLst/>
          </a:prstGeom>
          <a:noFill/>
          <a:ln cap="flat" cmpd="sng" w="25400">
            <a:solidFill>
              <a:srgbClr val="FF5700"/>
            </a:solidFill>
            <a:prstDash val="solid"/>
            <a:miter lim="800000"/>
            <a:headEnd len="sm" w="sm" type="none"/>
            <a:tailEnd len="sm" w="sm" type="none"/>
          </a:ln>
        </p:spPr>
      </p:cxnSp>
      <p:sp>
        <p:nvSpPr>
          <p:cNvPr id="334" name="Google Shape;334;p22"/>
          <p:cNvSpPr/>
          <p:nvPr/>
        </p:nvSpPr>
        <p:spPr>
          <a:xfrm>
            <a:off x="1395350" y="3641100"/>
            <a:ext cx="8101200" cy="475500"/>
          </a:xfrm>
          <a:prstGeom prst="roundRect">
            <a:avLst>
              <a:gd fmla="val 16667" name="adj"/>
            </a:avLst>
          </a:prstGeom>
          <a:solidFill>
            <a:srgbClr val="FFFFFF"/>
          </a:solidFill>
          <a:ln cap="flat" cmpd="sng" w="13950">
            <a:solidFill>
              <a:srgbClr val="D7D6D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i="0" sz="1800" u="none" cap="none" strike="noStrike">
              <a:solidFill>
                <a:srgbClr val="FFFFFF"/>
              </a:solidFill>
              <a:latin typeface="Montserrat"/>
              <a:ea typeface="Montserrat"/>
              <a:cs typeface="Montserrat"/>
              <a:sym typeface="Montserrat"/>
            </a:endParaRPr>
          </a:p>
        </p:txBody>
      </p:sp>
      <p:sp>
        <p:nvSpPr>
          <p:cNvPr id="335" name="Google Shape;335;p22"/>
          <p:cNvSpPr txBox="1"/>
          <p:nvPr/>
        </p:nvSpPr>
        <p:spPr>
          <a:xfrm>
            <a:off x="1600202" y="3723399"/>
            <a:ext cx="3501300" cy="3324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001566"/>
              </a:buClr>
              <a:buSzPts val="1800"/>
              <a:buFont typeface="Arial"/>
              <a:buNone/>
            </a:pPr>
            <a:r>
              <a:rPr b="1" i="0" lang="es-EC" sz="1800" u="none" cap="none" strike="noStrike">
                <a:solidFill>
                  <a:srgbClr val="001566"/>
                </a:solidFill>
                <a:latin typeface="Montserrat"/>
                <a:ea typeface="Montserrat"/>
                <a:cs typeface="Montserrat"/>
                <a:sym typeface="Montserrat"/>
              </a:rPr>
              <a:t>PI de terceros</a:t>
            </a:r>
            <a:endParaRPr>
              <a:latin typeface="Montserrat"/>
              <a:ea typeface="Montserrat"/>
              <a:cs typeface="Montserrat"/>
              <a:sym typeface="Montserrat"/>
            </a:endParaRPr>
          </a:p>
        </p:txBody>
      </p:sp>
      <p:sp>
        <p:nvSpPr>
          <p:cNvPr id="336" name="Google Shape;336;p22"/>
          <p:cNvSpPr txBox="1"/>
          <p:nvPr/>
        </p:nvSpPr>
        <p:spPr>
          <a:xfrm>
            <a:off x="5312947" y="3766045"/>
            <a:ext cx="4023300" cy="2556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464B5A"/>
              </a:buClr>
              <a:buSzPts val="1200"/>
              <a:buFont typeface="Arial"/>
              <a:buNone/>
            </a:pPr>
            <a:r>
              <a:rPr i="0" lang="es-EC" sz="1300" u="none" cap="none" strike="noStrike">
                <a:solidFill>
                  <a:srgbClr val="464B5A"/>
                </a:solidFill>
                <a:latin typeface="Montserrat"/>
                <a:ea typeface="Montserrat"/>
                <a:cs typeface="Montserrat"/>
                <a:sym typeface="Montserrat"/>
              </a:rPr>
              <a:t>¿Restricciones o licencias?</a:t>
            </a:r>
            <a:endParaRPr sz="1300">
              <a:latin typeface="Montserrat"/>
              <a:ea typeface="Montserrat"/>
              <a:cs typeface="Montserrat"/>
              <a:sym typeface="Montserrat"/>
            </a:endParaRPr>
          </a:p>
        </p:txBody>
      </p:sp>
      <p:sp>
        <p:nvSpPr>
          <p:cNvPr id="337" name="Google Shape;337;p22"/>
          <p:cNvSpPr/>
          <p:nvPr/>
        </p:nvSpPr>
        <p:spPr>
          <a:xfrm>
            <a:off x="868680" y="4400051"/>
            <a:ext cx="329100" cy="329100"/>
          </a:xfrm>
          <a:prstGeom prst="ellipse">
            <a:avLst/>
          </a:prstGeom>
          <a:solidFill>
            <a:srgbClr val="FF5700"/>
          </a:solidFill>
          <a:ln cap="flat" cmpd="sng" w="17775">
            <a:solidFill>
              <a:srgbClr val="FF57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cxnSp>
        <p:nvCxnSpPr>
          <p:cNvPr id="338" name="Google Shape;338;p22"/>
          <p:cNvCxnSpPr/>
          <p:nvPr/>
        </p:nvCxnSpPr>
        <p:spPr>
          <a:xfrm>
            <a:off x="1033271" y="4729235"/>
            <a:ext cx="0" cy="347400"/>
          </a:xfrm>
          <a:prstGeom prst="straightConnector1">
            <a:avLst/>
          </a:prstGeom>
          <a:noFill/>
          <a:ln cap="flat" cmpd="sng" w="25400">
            <a:solidFill>
              <a:srgbClr val="FF5700"/>
            </a:solidFill>
            <a:prstDash val="solid"/>
            <a:miter lim="800000"/>
            <a:headEnd len="sm" w="sm" type="none"/>
            <a:tailEnd len="sm" w="sm" type="none"/>
          </a:ln>
        </p:spPr>
      </p:cxnSp>
      <p:sp>
        <p:nvSpPr>
          <p:cNvPr id="339" name="Google Shape;339;p22"/>
          <p:cNvSpPr/>
          <p:nvPr/>
        </p:nvSpPr>
        <p:spPr>
          <a:xfrm>
            <a:off x="1395350" y="4326901"/>
            <a:ext cx="8101200" cy="475500"/>
          </a:xfrm>
          <a:prstGeom prst="roundRect">
            <a:avLst>
              <a:gd fmla="val 16667" name="adj"/>
            </a:avLst>
          </a:prstGeom>
          <a:solidFill>
            <a:srgbClr val="FFFFFF"/>
          </a:solidFill>
          <a:ln cap="flat" cmpd="sng" w="13950">
            <a:solidFill>
              <a:srgbClr val="D7D6D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i="0" sz="1800" u="none" cap="none" strike="noStrike">
              <a:solidFill>
                <a:srgbClr val="FFFFFF"/>
              </a:solidFill>
              <a:latin typeface="Montserrat"/>
              <a:ea typeface="Montserrat"/>
              <a:cs typeface="Montserrat"/>
              <a:sym typeface="Montserrat"/>
            </a:endParaRPr>
          </a:p>
        </p:txBody>
      </p:sp>
      <p:sp>
        <p:nvSpPr>
          <p:cNvPr id="340" name="Google Shape;340;p22"/>
          <p:cNvSpPr txBox="1"/>
          <p:nvPr/>
        </p:nvSpPr>
        <p:spPr>
          <a:xfrm>
            <a:off x="1600200" y="4409199"/>
            <a:ext cx="3991500" cy="3324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001566"/>
              </a:buClr>
              <a:buSzPts val="1800"/>
              <a:buFont typeface="Arial"/>
              <a:buNone/>
            </a:pPr>
            <a:r>
              <a:rPr b="1" i="0" lang="es-EC" sz="1800" u="none" cap="none" strike="noStrike">
                <a:solidFill>
                  <a:srgbClr val="001566"/>
                </a:solidFill>
                <a:latin typeface="Montserrat"/>
                <a:ea typeface="Montserrat"/>
                <a:cs typeface="Montserrat"/>
                <a:sym typeface="Montserrat"/>
              </a:rPr>
              <a:t>Fondos públicos / privados</a:t>
            </a:r>
            <a:endParaRPr>
              <a:latin typeface="Montserrat"/>
              <a:ea typeface="Montserrat"/>
              <a:cs typeface="Montserrat"/>
              <a:sym typeface="Montserrat"/>
            </a:endParaRPr>
          </a:p>
        </p:txBody>
      </p:sp>
      <p:sp>
        <p:nvSpPr>
          <p:cNvPr id="341" name="Google Shape;341;p22"/>
          <p:cNvSpPr txBox="1"/>
          <p:nvPr/>
        </p:nvSpPr>
        <p:spPr>
          <a:xfrm>
            <a:off x="5248656" y="4447773"/>
            <a:ext cx="4023300" cy="2556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464B5A"/>
              </a:buClr>
              <a:buSzPts val="1200"/>
              <a:buFont typeface="Arial"/>
              <a:buNone/>
            </a:pPr>
            <a:r>
              <a:rPr i="0" lang="es-EC" sz="1300" u="none" cap="none" strike="noStrike">
                <a:solidFill>
                  <a:srgbClr val="464B5A"/>
                </a:solidFill>
                <a:latin typeface="Montserrat"/>
                <a:ea typeface="Montserrat"/>
                <a:cs typeface="Montserrat"/>
                <a:sym typeface="Montserrat"/>
              </a:rPr>
              <a:t>¿Condiciones de financiación?</a:t>
            </a:r>
            <a:endParaRPr sz="1300">
              <a:latin typeface="Montserrat"/>
              <a:ea typeface="Montserrat"/>
              <a:cs typeface="Montserrat"/>
              <a:sym typeface="Montserrat"/>
            </a:endParaRPr>
          </a:p>
        </p:txBody>
      </p:sp>
      <p:sp>
        <p:nvSpPr>
          <p:cNvPr id="342" name="Google Shape;342;p22"/>
          <p:cNvSpPr/>
          <p:nvPr/>
        </p:nvSpPr>
        <p:spPr>
          <a:xfrm>
            <a:off x="868680" y="5085851"/>
            <a:ext cx="329100" cy="329100"/>
          </a:xfrm>
          <a:prstGeom prst="ellipse">
            <a:avLst/>
          </a:prstGeom>
          <a:solidFill>
            <a:srgbClr val="FF5700"/>
          </a:solidFill>
          <a:ln cap="flat" cmpd="sng" w="17775">
            <a:solidFill>
              <a:srgbClr val="FF57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343" name="Google Shape;343;p22"/>
          <p:cNvSpPr/>
          <p:nvPr/>
        </p:nvSpPr>
        <p:spPr>
          <a:xfrm>
            <a:off x="1395350" y="5012701"/>
            <a:ext cx="8101200" cy="475500"/>
          </a:xfrm>
          <a:prstGeom prst="roundRect">
            <a:avLst>
              <a:gd fmla="val 16667" name="adj"/>
            </a:avLst>
          </a:prstGeom>
          <a:solidFill>
            <a:srgbClr val="FFFFFF"/>
          </a:solidFill>
          <a:ln cap="flat" cmpd="sng" w="13950">
            <a:solidFill>
              <a:srgbClr val="D7D6D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i="0" sz="1800" u="none" cap="none" strike="noStrike">
              <a:solidFill>
                <a:srgbClr val="FFFFFF"/>
              </a:solidFill>
              <a:latin typeface="Montserrat"/>
              <a:ea typeface="Montserrat"/>
              <a:cs typeface="Montserrat"/>
              <a:sym typeface="Montserrat"/>
            </a:endParaRPr>
          </a:p>
        </p:txBody>
      </p:sp>
      <p:sp>
        <p:nvSpPr>
          <p:cNvPr id="344" name="Google Shape;344;p22"/>
          <p:cNvSpPr txBox="1"/>
          <p:nvPr/>
        </p:nvSpPr>
        <p:spPr>
          <a:xfrm>
            <a:off x="1600202" y="5094999"/>
            <a:ext cx="3991500" cy="3324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001566"/>
              </a:buClr>
              <a:buSzPts val="1800"/>
              <a:buFont typeface="Arial"/>
              <a:buNone/>
            </a:pPr>
            <a:r>
              <a:rPr b="1" i="0" lang="es-EC" sz="1800" u="none" cap="none" strike="noStrike">
                <a:solidFill>
                  <a:srgbClr val="001566"/>
                </a:solidFill>
                <a:latin typeface="Montserrat"/>
                <a:ea typeface="Montserrat"/>
                <a:cs typeface="Montserrat"/>
                <a:sym typeface="Montserrat"/>
              </a:rPr>
              <a:t>Herramientas de terceros</a:t>
            </a:r>
            <a:endParaRPr b="1" i="0" sz="1800" u="none" cap="none" strike="noStrike">
              <a:solidFill>
                <a:srgbClr val="001566"/>
              </a:solidFill>
              <a:latin typeface="Montserrat"/>
              <a:ea typeface="Montserrat"/>
              <a:cs typeface="Montserrat"/>
              <a:sym typeface="Montserrat"/>
            </a:endParaRPr>
          </a:p>
        </p:txBody>
      </p:sp>
      <p:sp>
        <p:nvSpPr>
          <p:cNvPr id="345" name="Google Shape;345;p22"/>
          <p:cNvSpPr txBox="1"/>
          <p:nvPr/>
        </p:nvSpPr>
        <p:spPr>
          <a:xfrm>
            <a:off x="5294372" y="5150301"/>
            <a:ext cx="4023300" cy="255600"/>
          </a:xfrm>
          <a:prstGeom prst="rect">
            <a:avLst/>
          </a:prstGeom>
          <a:noFill/>
          <a:ln>
            <a:noFill/>
          </a:ln>
        </p:spPr>
        <p:txBody>
          <a:bodyPr anchorCtr="0" anchor="t" bIns="27425" lIns="45700" spcFirstLastPara="1" rIns="45700" wrap="square" tIns="27425">
            <a:spAutoFit/>
          </a:bodyPr>
          <a:lstStyle/>
          <a:p>
            <a:pPr indent="0" lvl="0" marL="0" marR="0" rtl="0" algn="l">
              <a:lnSpc>
                <a:spcPct val="100000"/>
              </a:lnSpc>
              <a:spcBef>
                <a:spcPts val="0"/>
              </a:spcBef>
              <a:spcAft>
                <a:spcPts val="0"/>
              </a:spcAft>
              <a:buClr>
                <a:srgbClr val="464B5A"/>
              </a:buClr>
              <a:buSzPts val="1200"/>
              <a:buFont typeface="Arial"/>
              <a:buNone/>
            </a:pPr>
            <a:r>
              <a:rPr i="0" lang="es-EC" sz="1300" u="none" cap="none" strike="noStrike">
                <a:solidFill>
                  <a:srgbClr val="464B5A"/>
                </a:solidFill>
                <a:latin typeface="Montserrat"/>
                <a:ea typeface="Montserrat"/>
                <a:cs typeface="Montserrat"/>
                <a:sym typeface="Montserrat"/>
              </a:rPr>
              <a:t>¿Impacto en titularidad?</a:t>
            </a:r>
            <a:endParaRPr sz="1300">
              <a:latin typeface="Montserrat"/>
              <a:ea typeface="Montserrat"/>
              <a:cs typeface="Montserrat"/>
              <a:sym typeface="Montserrat"/>
            </a:endParaRPr>
          </a:p>
        </p:txBody>
      </p:sp>
      <p:sp>
        <p:nvSpPr>
          <p:cNvPr id="346" name="Google Shape;346;p22"/>
          <p:cNvSpPr txBox="1"/>
          <p:nvPr/>
        </p:nvSpPr>
        <p:spPr>
          <a:xfrm>
            <a:off x="502926" y="996725"/>
            <a:ext cx="10855800" cy="7356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rgbClr val="1A1B6B"/>
              </a:buClr>
              <a:buSzPts val="2200"/>
              <a:buFont typeface="Montserrat Medium"/>
              <a:buNone/>
            </a:pPr>
            <a:r>
              <a:rPr b="1" lang="es-EC" sz="2200">
                <a:solidFill>
                  <a:srgbClr val="1A1B6B"/>
                </a:solidFill>
                <a:latin typeface="Montserrat Medium"/>
                <a:ea typeface="Montserrat Medium"/>
                <a:cs typeface="Montserrat Medium"/>
                <a:sym typeface="Montserrat Medium"/>
              </a:rPr>
              <a:t>CADENA DE TITULARIDAD: SUS DIFERENTES ESLABONES </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50" name="Shape 350"/>
        <p:cNvGrpSpPr/>
        <p:nvPr/>
      </p:nvGrpSpPr>
      <p:grpSpPr>
        <a:xfrm>
          <a:off x="0" y="0"/>
          <a:ext cx="0" cy="0"/>
          <a:chOff x="0" y="0"/>
          <a:chExt cx="0" cy="0"/>
        </a:xfrm>
      </p:grpSpPr>
      <p:sp>
        <p:nvSpPr>
          <p:cNvPr id="351" name="Google Shape;351;p23"/>
          <p:cNvSpPr txBox="1"/>
          <p:nvPr/>
        </p:nvSpPr>
        <p:spPr>
          <a:xfrm>
            <a:off x="502925" y="1498200"/>
            <a:ext cx="10056300" cy="3861600"/>
          </a:xfrm>
          <a:prstGeom prst="rect">
            <a:avLst/>
          </a:prstGeom>
          <a:noFill/>
          <a:ln>
            <a:noFill/>
          </a:ln>
        </p:spPr>
        <p:txBody>
          <a:bodyPr anchorCtr="0" anchor="ctr"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1" i="0" sz="2000" u="none" cap="none" strike="noStrike">
              <a:solidFill>
                <a:srgbClr val="0E2841"/>
              </a:solidFill>
              <a:latin typeface="Montserrat"/>
              <a:ea typeface="Montserrat"/>
              <a:cs typeface="Montserrat"/>
              <a:sym typeface="Montserrat"/>
            </a:endParaRPr>
          </a:p>
          <a:p>
            <a:pPr indent="0" lvl="0" marL="0" marR="0" rtl="0" algn="just">
              <a:lnSpc>
                <a:spcPct val="90000"/>
              </a:lnSpc>
              <a:spcBef>
                <a:spcPts val="0"/>
              </a:spcBef>
              <a:spcAft>
                <a:spcPts val="0"/>
              </a:spcAft>
              <a:buNone/>
            </a:pPr>
            <a:r>
              <a:rPr b="1" i="0" lang="es-EC" sz="2000" u="none" cap="none" strike="noStrike">
                <a:solidFill>
                  <a:srgbClr val="0E2841"/>
                </a:solidFill>
                <a:latin typeface="Montserrat"/>
                <a:ea typeface="Montserrat"/>
                <a:cs typeface="Montserrat"/>
                <a:sym typeface="Montserrat"/>
              </a:rPr>
              <a:t>Mapear vínculos laborales y académicos de investigadores y su régimen jurídico: </a:t>
            </a:r>
            <a:endParaRPr>
              <a:latin typeface="Montserrat"/>
              <a:ea typeface="Montserrat"/>
              <a:cs typeface="Montserrat"/>
              <a:sym typeface="Montserrat"/>
            </a:endParaRPr>
          </a:p>
          <a:p>
            <a:pPr indent="127000" lvl="0" marL="0" marR="0" rtl="0" algn="just">
              <a:lnSpc>
                <a:spcPct val="90000"/>
              </a:lnSpc>
              <a:spcBef>
                <a:spcPts val="0"/>
              </a:spcBef>
              <a:spcAft>
                <a:spcPts val="0"/>
              </a:spcAft>
              <a:buClr>
                <a:schemeClr val="dk1"/>
              </a:buClr>
              <a:buSzPts val="2000"/>
              <a:buFont typeface="Arial"/>
              <a:buNone/>
            </a:pPr>
            <a:r>
              <a:t/>
            </a:r>
            <a:endParaRPr b="1" i="0" sz="2000" u="none" cap="none" strike="noStrike">
              <a:solidFill>
                <a:srgbClr val="0E2841"/>
              </a:solidFill>
              <a:latin typeface="Montserrat"/>
              <a:ea typeface="Montserrat"/>
              <a:cs typeface="Montserrat"/>
              <a:sym typeface="Montserrat"/>
            </a:endParaRPr>
          </a:p>
          <a:p>
            <a:pPr indent="-355600" lvl="0" marL="457200" marR="0" rtl="0" algn="just">
              <a:lnSpc>
                <a:spcPct val="90000"/>
              </a:lnSpc>
              <a:spcBef>
                <a:spcPts val="200"/>
              </a:spcBef>
              <a:spcAft>
                <a:spcPts val="0"/>
              </a:spcAft>
              <a:buClr>
                <a:srgbClr val="0E2841"/>
              </a:buClr>
              <a:buSzPts val="2000"/>
              <a:buFont typeface="Montserrat"/>
              <a:buChar char="●"/>
            </a:pPr>
            <a:r>
              <a:rPr i="0" lang="es-EC" sz="2000" u="none" cap="none" strike="noStrike">
                <a:solidFill>
                  <a:srgbClr val="0E2841"/>
                </a:solidFill>
                <a:latin typeface="Montserrat"/>
                <a:ea typeface="Montserrat"/>
                <a:cs typeface="Montserrat"/>
                <a:sym typeface="Montserrat"/>
              </a:rPr>
              <a:t>Regímenes estatutarios y ordenanzas universitarias</a:t>
            </a:r>
            <a:endParaRPr sz="2000">
              <a:solidFill>
                <a:srgbClr val="0E2841"/>
              </a:solidFill>
              <a:latin typeface="Montserrat"/>
              <a:ea typeface="Montserrat"/>
              <a:cs typeface="Montserrat"/>
              <a:sym typeface="Montserrat"/>
            </a:endParaRPr>
          </a:p>
          <a:p>
            <a:pPr indent="-355600" lvl="0" marL="457200" marR="0" rtl="0" algn="just">
              <a:lnSpc>
                <a:spcPct val="90000"/>
              </a:lnSpc>
              <a:spcBef>
                <a:spcPts val="0"/>
              </a:spcBef>
              <a:spcAft>
                <a:spcPts val="0"/>
              </a:spcAft>
              <a:buClr>
                <a:srgbClr val="0E2841"/>
              </a:buClr>
              <a:buSzPts val="2000"/>
              <a:buFont typeface="Montserrat"/>
              <a:buChar char="●"/>
            </a:pPr>
            <a:r>
              <a:rPr i="0" lang="es-EC" sz="2000" u="none" cap="none" strike="noStrike">
                <a:solidFill>
                  <a:srgbClr val="0E2841"/>
                </a:solidFill>
                <a:latin typeface="Montserrat"/>
                <a:ea typeface="Montserrat"/>
                <a:cs typeface="Montserrat"/>
                <a:sym typeface="Montserrat"/>
              </a:rPr>
              <a:t>obligaciones de no competencia</a:t>
            </a:r>
            <a:endParaRPr sz="2000">
              <a:solidFill>
                <a:srgbClr val="0E2841"/>
              </a:solidFill>
              <a:latin typeface="Montserrat"/>
              <a:ea typeface="Montserrat"/>
              <a:cs typeface="Montserrat"/>
              <a:sym typeface="Montserrat"/>
            </a:endParaRPr>
          </a:p>
          <a:p>
            <a:pPr indent="-355600" lvl="0" marL="457200" marR="0" rtl="0" algn="just">
              <a:lnSpc>
                <a:spcPct val="90000"/>
              </a:lnSpc>
              <a:spcBef>
                <a:spcPts val="0"/>
              </a:spcBef>
              <a:spcAft>
                <a:spcPts val="0"/>
              </a:spcAft>
              <a:buClr>
                <a:srgbClr val="0E2841"/>
              </a:buClr>
              <a:buSzPts val="2000"/>
              <a:buFont typeface="Montserrat"/>
              <a:buChar char="●"/>
            </a:pPr>
            <a:r>
              <a:rPr i="0" lang="es-EC" sz="2000" u="none" cap="none" strike="noStrike">
                <a:solidFill>
                  <a:srgbClr val="0E2841"/>
                </a:solidFill>
                <a:latin typeface="Montserrat"/>
                <a:ea typeface="Montserrat"/>
                <a:cs typeface="Montserrat"/>
                <a:sym typeface="Montserrat"/>
              </a:rPr>
              <a:t>conflictos de interés</a:t>
            </a:r>
            <a:endParaRPr sz="2000">
              <a:solidFill>
                <a:srgbClr val="0E2841"/>
              </a:solidFill>
              <a:latin typeface="Montserrat"/>
              <a:ea typeface="Montserrat"/>
              <a:cs typeface="Montserrat"/>
              <a:sym typeface="Montserrat"/>
            </a:endParaRPr>
          </a:p>
          <a:p>
            <a:pPr indent="-355600" lvl="0" marL="457200" marR="0" rtl="0" algn="just">
              <a:lnSpc>
                <a:spcPct val="90000"/>
              </a:lnSpc>
              <a:spcBef>
                <a:spcPts val="0"/>
              </a:spcBef>
              <a:spcAft>
                <a:spcPts val="0"/>
              </a:spcAft>
              <a:buClr>
                <a:srgbClr val="0E2841"/>
              </a:buClr>
              <a:buSzPts val="2000"/>
              <a:buFont typeface="Montserrat"/>
              <a:buChar char="●"/>
            </a:pPr>
            <a:r>
              <a:rPr i="0" lang="es-EC" sz="2000" u="none" cap="none" strike="noStrike">
                <a:solidFill>
                  <a:srgbClr val="0E2841"/>
                </a:solidFill>
                <a:latin typeface="Montserrat"/>
                <a:ea typeface="Montserrat"/>
                <a:cs typeface="Montserrat"/>
                <a:sym typeface="Montserrat"/>
              </a:rPr>
              <a:t>compromisos de exclusividad o de cesión</a:t>
            </a:r>
            <a:endParaRPr i="0" sz="2000" u="none" cap="none" strike="noStrike">
              <a:solidFill>
                <a:srgbClr val="0E2841"/>
              </a:solidFill>
              <a:latin typeface="Montserrat"/>
              <a:ea typeface="Montserrat"/>
              <a:cs typeface="Montserrat"/>
              <a:sym typeface="Montserrat"/>
            </a:endParaRPr>
          </a:p>
          <a:p>
            <a:pPr indent="-101600" lvl="0" marL="228600" marR="0" rtl="0" algn="just">
              <a:lnSpc>
                <a:spcPct val="90000"/>
              </a:lnSpc>
              <a:spcBef>
                <a:spcPts val="800"/>
              </a:spcBef>
              <a:spcAft>
                <a:spcPts val="0"/>
              </a:spcAft>
              <a:buClr>
                <a:schemeClr val="dk1"/>
              </a:buClr>
              <a:buSzPts val="2000"/>
              <a:buFont typeface="Arial"/>
              <a:buNone/>
            </a:pPr>
            <a:r>
              <a:t/>
            </a:r>
            <a:endParaRPr i="0" sz="2000" u="none" cap="none" strike="noStrike">
              <a:solidFill>
                <a:srgbClr val="0E2841"/>
              </a:solidFill>
              <a:latin typeface="Montserrat"/>
              <a:ea typeface="Montserrat"/>
              <a:cs typeface="Montserrat"/>
              <a:sym typeface="Montserrat"/>
            </a:endParaRPr>
          </a:p>
          <a:p>
            <a:pPr indent="0" lvl="0" marL="0" marR="0" rtl="0" algn="just">
              <a:lnSpc>
                <a:spcPct val="90000"/>
              </a:lnSpc>
              <a:spcBef>
                <a:spcPts val="800"/>
              </a:spcBef>
              <a:spcAft>
                <a:spcPts val="0"/>
              </a:spcAft>
              <a:buNone/>
            </a:pPr>
            <a:r>
              <a:rPr b="1" lang="es-EC" sz="2000">
                <a:solidFill>
                  <a:srgbClr val="E05A00"/>
                </a:solidFill>
                <a:latin typeface="Montserrat"/>
                <a:ea typeface="Montserrat"/>
                <a:cs typeface="Montserrat"/>
                <a:sym typeface="Montserrat"/>
              </a:rPr>
              <a:t>¿Qué sucede cuando un investigador Universitario desarrolla una tecnología trabajando en paralelo como consultor de una empresa privada? ¿A quién pertenecen los derechos sobre la misma? </a:t>
            </a:r>
            <a:endParaRPr b="1" sz="1700" u="none" cap="none" strike="noStrike">
              <a:solidFill>
                <a:srgbClr val="E05A00"/>
              </a:solidFill>
              <a:latin typeface="Montserrat"/>
              <a:ea typeface="Montserrat"/>
              <a:cs typeface="Montserrat"/>
              <a:sym typeface="Montserrat"/>
            </a:endParaRPr>
          </a:p>
        </p:txBody>
      </p:sp>
      <p:sp>
        <p:nvSpPr>
          <p:cNvPr id="352" name="Google Shape;352;p23"/>
          <p:cNvSpPr txBox="1"/>
          <p:nvPr/>
        </p:nvSpPr>
        <p:spPr>
          <a:xfrm>
            <a:off x="502926" y="996725"/>
            <a:ext cx="10855800" cy="7356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SzPts val="2200"/>
              <a:buNone/>
            </a:pPr>
            <a:r>
              <a:rPr b="1" lang="es-EC" sz="2200">
                <a:solidFill>
                  <a:srgbClr val="1A1B6B"/>
                </a:solidFill>
                <a:latin typeface="Montserrat Medium"/>
                <a:ea typeface="Montserrat Medium"/>
                <a:cs typeface="Montserrat Medium"/>
                <a:sym typeface="Montserrat Medium"/>
              </a:rPr>
              <a:t>CADENA DE TITULARIDAD: BUENAS PRÁCTICAS</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56" name="Shape 356"/>
        <p:cNvGrpSpPr/>
        <p:nvPr/>
      </p:nvGrpSpPr>
      <p:grpSpPr>
        <a:xfrm>
          <a:off x="0" y="0"/>
          <a:ext cx="0" cy="0"/>
          <a:chOff x="0" y="0"/>
          <a:chExt cx="0" cy="0"/>
        </a:xfrm>
      </p:grpSpPr>
      <p:sp>
        <p:nvSpPr>
          <p:cNvPr id="357" name="Google Shape;357;p24"/>
          <p:cNvSpPr txBox="1"/>
          <p:nvPr/>
        </p:nvSpPr>
        <p:spPr>
          <a:xfrm>
            <a:off x="410750" y="1561350"/>
            <a:ext cx="4276800" cy="56484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lang="es-EC" sz="3200">
                <a:solidFill>
                  <a:srgbClr val="FF6B00"/>
                </a:solidFill>
                <a:latin typeface="Montserrat Medium"/>
                <a:ea typeface="Montserrat Medium"/>
                <a:cs typeface="Montserrat Medium"/>
                <a:sym typeface="Montserrat Medium"/>
              </a:rPr>
              <a:t>Cadena de Titularidad: </a:t>
            </a:r>
            <a:r>
              <a:rPr lang="es-EC" sz="3200">
                <a:solidFill>
                  <a:srgbClr val="FF6B00"/>
                </a:solidFill>
                <a:latin typeface="Montserrat"/>
                <a:ea typeface="Montserrat"/>
                <a:cs typeface="Montserrat"/>
                <a:sym typeface="Montserrat"/>
              </a:rPr>
              <a:t>importancia del lenguaje de las cesiones de derechos de PI</a:t>
            </a:r>
            <a:endParaRPr/>
          </a:p>
          <a:p>
            <a:pPr indent="0" lvl="0" marL="0" marR="0" rtl="0" algn="l">
              <a:lnSpc>
                <a:spcPct val="115000"/>
              </a:lnSpc>
              <a:spcBef>
                <a:spcPts val="0"/>
              </a:spcBef>
              <a:spcAft>
                <a:spcPts val="0"/>
              </a:spcAft>
              <a:buNone/>
            </a:pPr>
            <a:r>
              <a:t/>
            </a:r>
            <a:endParaRPr sz="3600">
              <a:solidFill>
                <a:srgbClr val="FF6B00"/>
              </a:solidFill>
              <a:latin typeface="Montserrat"/>
              <a:ea typeface="Montserrat"/>
              <a:cs typeface="Montserrat"/>
              <a:sym typeface="Montserrat"/>
            </a:endParaRPr>
          </a:p>
          <a:p>
            <a:pPr indent="0" lvl="0" marL="0" marR="0" rtl="0" algn="l">
              <a:lnSpc>
                <a:spcPct val="115000"/>
              </a:lnSpc>
              <a:spcBef>
                <a:spcPts val="0"/>
              </a:spcBef>
              <a:spcAft>
                <a:spcPts val="0"/>
              </a:spcAft>
              <a:buNone/>
            </a:pPr>
            <a:r>
              <a:t/>
            </a:r>
            <a:endParaRPr b="1" sz="3600">
              <a:solidFill>
                <a:srgbClr val="FF6B00"/>
              </a:solidFill>
              <a:latin typeface="Montserrat Medium"/>
              <a:ea typeface="Montserrat Medium"/>
              <a:cs typeface="Montserrat Medium"/>
              <a:sym typeface="Montserrat Medium"/>
            </a:endParaRPr>
          </a:p>
          <a:p>
            <a:pPr indent="0" lvl="0" marL="0" marR="0" rtl="0" algn="l">
              <a:lnSpc>
                <a:spcPct val="115000"/>
              </a:lnSpc>
              <a:spcBef>
                <a:spcPts val="0"/>
              </a:spcBef>
              <a:spcAft>
                <a:spcPts val="0"/>
              </a:spcAft>
              <a:buNone/>
            </a:pPr>
            <a:r>
              <a:t/>
            </a:r>
            <a:endParaRPr b="1" sz="1800">
              <a:solidFill>
                <a:srgbClr val="FF6B00"/>
              </a:solidFill>
              <a:latin typeface="Montserrat Medium"/>
              <a:ea typeface="Montserrat Medium"/>
              <a:cs typeface="Montserrat Medium"/>
              <a:sym typeface="Montserrat Medium"/>
            </a:endParaRPr>
          </a:p>
          <a:p>
            <a:pPr indent="0" lvl="0" marL="0" marR="0" rtl="0" algn="l">
              <a:spcBef>
                <a:spcPts val="100"/>
              </a:spcBef>
              <a:spcAft>
                <a:spcPts val="0"/>
              </a:spcAft>
              <a:buNone/>
            </a:pPr>
            <a:r>
              <a:t/>
            </a:r>
            <a:endParaRPr sz="1800">
              <a:solidFill>
                <a:schemeClr val="dk1"/>
              </a:solidFill>
              <a:latin typeface="Arial"/>
              <a:ea typeface="Arial"/>
              <a:cs typeface="Arial"/>
              <a:sym typeface="Arial"/>
            </a:endParaRPr>
          </a:p>
          <a:p>
            <a:pPr indent="0" lvl="0" marL="0" marR="0" rtl="0" algn="l">
              <a:spcBef>
                <a:spcPts val="100"/>
              </a:spcBef>
              <a:spcAft>
                <a:spcPts val="0"/>
              </a:spcAft>
              <a:buNone/>
            </a:pPr>
            <a:r>
              <a:t/>
            </a:r>
            <a:endParaRPr sz="1700">
              <a:solidFill>
                <a:schemeClr val="dk1"/>
              </a:solidFill>
              <a:latin typeface="Arial"/>
              <a:ea typeface="Arial"/>
              <a:cs typeface="Arial"/>
              <a:sym typeface="Arial"/>
            </a:endParaRPr>
          </a:p>
        </p:txBody>
      </p:sp>
      <p:sp>
        <p:nvSpPr>
          <p:cNvPr id="358" name="Google Shape;358;p24"/>
          <p:cNvSpPr txBox="1"/>
          <p:nvPr/>
        </p:nvSpPr>
        <p:spPr>
          <a:xfrm>
            <a:off x="4687551" y="1099069"/>
            <a:ext cx="4733400" cy="1718100"/>
          </a:xfrm>
          <a:prstGeom prst="rect">
            <a:avLst/>
          </a:prstGeom>
          <a:noFill/>
          <a:ln>
            <a:noFill/>
          </a:ln>
        </p:spPr>
        <p:txBody>
          <a:bodyPr anchorCtr="0" anchor="ctr" bIns="45700" lIns="91425" spcFirstLastPara="1" rIns="91425" wrap="square" tIns="45700">
            <a:noAutofit/>
          </a:bodyPr>
          <a:lstStyle/>
          <a:p>
            <a:pPr indent="0" lvl="0" marL="0" marR="0" rtl="0" algn="l">
              <a:lnSpc>
                <a:spcPct val="80000"/>
              </a:lnSpc>
              <a:spcBef>
                <a:spcPts val="0"/>
              </a:spcBef>
              <a:spcAft>
                <a:spcPts val="0"/>
              </a:spcAft>
              <a:buNone/>
            </a:pPr>
            <a:r>
              <a:t/>
            </a:r>
            <a:endParaRPr b="1" i="1" sz="1308" u="none" cap="none" strike="noStrike">
              <a:solidFill>
                <a:srgbClr val="0E2841"/>
              </a:solidFill>
              <a:latin typeface="Montserrat"/>
              <a:ea typeface="Montserrat"/>
              <a:cs typeface="Montserrat"/>
              <a:sym typeface="Montserrat"/>
            </a:endParaRPr>
          </a:p>
          <a:p>
            <a:pPr indent="0" lvl="0" marL="0" marR="0" rtl="0" algn="l">
              <a:lnSpc>
                <a:spcPct val="80000"/>
              </a:lnSpc>
              <a:spcBef>
                <a:spcPts val="800"/>
              </a:spcBef>
              <a:spcAft>
                <a:spcPts val="0"/>
              </a:spcAft>
              <a:buNone/>
            </a:pPr>
            <a:r>
              <a:rPr lang="es-EC" sz="1878">
                <a:solidFill>
                  <a:srgbClr val="0E2841"/>
                </a:solidFill>
                <a:latin typeface="Montserrat"/>
                <a:ea typeface="Montserrat"/>
                <a:cs typeface="Montserrat"/>
                <a:sym typeface="Montserrat"/>
              </a:rPr>
              <a:t>El lenguaje de cesiones debe </a:t>
            </a:r>
            <a:r>
              <a:rPr b="1" lang="es-EC" sz="1878">
                <a:solidFill>
                  <a:srgbClr val="0E2841"/>
                </a:solidFill>
                <a:latin typeface="Montserrat"/>
                <a:ea typeface="Montserrat"/>
                <a:cs typeface="Montserrat"/>
                <a:sym typeface="Montserrat"/>
              </a:rPr>
              <a:t>tener alcance suficiente y estar alineado con la explotación proyectada</a:t>
            </a:r>
            <a:endParaRPr b="1" sz="1878">
              <a:solidFill>
                <a:srgbClr val="0E2841"/>
              </a:solidFill>
              <a:latin typeface="Montserrat"/>
              <a:ea typeface="Montserrat"/>
              <a:cs typeface="Montserrat"/>
              <a:sym typeface="Montserrat"/>
            </a:endParaRPr>
          </a:p>
          <a:p>
            <a:pPr indent="0" lvl="0" marL="0" marR="0" rtl="0" algn="l">
              <a:lnSpc>
                <a:spcPct val="80000"/>
              </a:lnSpc>
              <a:spcBef>
                <a:spcPts val="800"/>
              </a:spcBef>
              <a:spcAft>
                <a:spcPts val="0"/>
              </a:spcAft>
              <a:buNone/>
            </a:pPr>
            <a:r>
              <a:t/>
            </a:r>
            <a:endParaRPr b="1" i="0" sz="1878" u="none" cap="none" strike="noStrike">
              <a:solidFill>
                <a:srgbClr val="0E2841"/>
              </a:solidFill>
              <a:latin typeface="Montserrat"/>
              <a:ea typeface="Montserrat"/>
              <a:cs typeface="Montserrat"/>
              <a:sym typeface="Montserrat"/>
            </a:endParaRPr>
          </a:p>
          <a:p>
            <a:pPr indent="0" lvl="0" marL="0" marR="0" rtl="0" algn="l">
              <a:lnSpc>
                <a:spcPct val="80000"/>
              </a:lnSpc>
              <a:spcBef>
                <a:spcPts val="800"/>
              </a:spcBef>
              <a:spcAft>
                <a:spcPts val="0"/>
              </a:spcAft>
              <a:buNone/>
            </a:pPr>
            <a:r>
              <a:rPr b="1" i="0" lang="es-EC" sz="1878" u="none" cap="none" strike="noStrike">
                <a:solidFill>
                  <a:srgbClr val="0E2841"/>
                </a:solidFill>
                <a:latin typeface="Montserrat"/>
                <a:ea typeface="Montserrat"/>
                <a:cs typeface="Montserrat"/>
                <a:sym typeface="Montserrat"/>
              </a:rPr>
              <a:t>Stanford v. Roche (Suprema Corte de Estados Unidos. 2011): </a:t>
            </a:r>
            <a:r>
              <a:rPr lang="es-EC" sz="1878">
                <a:solidFill>
                  <a:schemeClr val="dk1"/>
                </a:solidFill>
                <a:latin typeface="Montserrat"/>
                <a:ea typeface="Montserrat"/>
                <a:cs typeface="Montserrat"/>
                <a:sym typeface="Montserrat"/>
              </a:rPr>
              <a:t>diferencia sustancial entre ‘promete ceder’ y ‘cede’</a:t>
            </a:r>
            <a:endParaRPr sz="1165">
              <a:latin typeface="Montserrat"/>
              <a:ea typeface="Montserrat"/>
              <a:cs typeface="Montserrat"/>
              <a:sym typeface="Montserrat"/>
            </a:endParaRPr>
          </a:p>
          <a:p>
            <a:pPr indent="0" lvl="0" marL="0" marR="0" rtl="0" algn="l">
              <a:lnSpc>
                <a:spcPct val="80000"/>
              </a:lnSpc>
              <a:spcBef>
                <a:spcPts val="800"/>
              </a:spcBef>
              <a:spcAft>
                <a:spcPts val="0"/>
              </a:spcAft>
              <a:buNone/>
            </a:pPr>
            <a:r>
              <a:t/>
            </a:r>
            <a:endParaRPr i="0" sz="1735" u="none" cap="none" strike="noStrike">
              <a:solidFill>
                <a:srgbClr val="0E2841"/>
              </a:solidFill>
              <a:latin typeface="Montserrat"/>
              <a:ea typeface="Montserrat"/>
              <a:cs typeface="Montserrat"/>
              <a:sym typeface="Montserrat"/>
            </a:endParaRPr>
          </a:p>
        </p:txBody>
      </p:sp>
      <p:pic>
        <p:nvPicPr>
          <p:cNvPr id="359" name="Google Shape;359;p24"/>
          <p:cNvPicPr preferRelativeResize="0"/>
          <p:nvPr/>
        </p:nvPicPr>
        <p:blipFill rotWithShape="1">
          <a:blip r:embed="rId4">
            <a:alphaModFix/>
          </a:blip>
          <a:srcRect b="0" l="0" r="0" t="0"/>
          <a:stretch/>
        </p:blipFill>
        <p:spPr>
          <a:xfrm>
            <a:off x="4787051" y="3152386"/>
            <a:ext cx="4633899" cy="26065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63" name="Shape 363"/>
        <p:cNvGrpSpPr/>
        <p:nvPr/>
      </p:nvGrpSpPr>
      <p:grpSpPr>
        <a:xfrm>
          <a:off x="0" y="0"/>
          <a:ext cx="0" cy="0"/>
          <a:chOff x="0" y="0"/>
          <a:chExt cx="0" cy="0"/>
        </a:xfrm>
      </p:grpSpPr>
      <p:sp>
        <p:nvSpPr>
          <p:cNvPr id="364" name="Google Shape;364;p25"/>
          <p:cNvSpPr txBox="1"/>
          <p:nvPr/>
        </p:nvSpPr>
        <p:spPr>
          <a:xfrm>
            <a:off x="1450075" y="1955525"/>
            <a:ext cx="9175200" cy="3965700"/>
          </a:xfrm>
          <a:prstGeom prst="rect">
            <a:avLst/>
          </a:prstGeom>
          <a:noFill/>
          <a:ln>
            <a:noFill/>
          </a:ln>
        </p:spPr>
        <p:txBody>
          <a:bodyPr anchorCtr="0" anchor="t" bIns="45700" lIns="91425" spcFirstLastPara="1" rIns="91425" wrap="square" tIns="45700">
            <a:spAutoFit/>
          </a:bodyPr>
          <a:lstStyle/>
          <a:p>
            <a:pPr indent="-292100" lvl="0" marL="285750" marR="0" rtl="0" algn="l">
              <a:lnSpc>
                <a:spcPct val="115000"/>
              </a:lnSpc>
              <a:spcBef>
                <a:spcPts val="0"/>
              </a:spcBef>
              <a:spcAft>
                <a:spcPts val="0"/>
              </a:spcAft>
              <a:buClr>
                <a:schemeClr val="dk2"/>
              </a:buClr>
              <a:buSzPts val="1900"/>
              <a:buFont typeface="Montserrat"/>
              <a:buChar char="➔"/>
            </a:pPr>
            <a:r>
              <a:rPr i="0" lang="es-EC" sz="1900" u="none" cap="none" strike="noStrike">
                <a:solidFill>
                  <a:schemeClr val="dk2"/>
                </a:solidFill>
                <a:latin typeface="Montserrat"/>
                <a:ea typeface="Montserrat"/>
                <a:cs typeface="Montserrat"/>
                <a:sym typeface="Montserrat"/>
              </a:rPr>
              <a:t>Cadena de confidencialidad como regla </a:t>
            </a:r>
            <a:endParaRPr sz="1900">
              <a:solidFill>
                <a:schemeClr val="dk2"/>
              </a:solidFill>
              <a:latin typeface="Montserrat"/>
              <a:ea typeface="Montserrat"/>
              <a:cs typeface="Montserrat"/>
              <a:sym typeface="Montserrat"/>
            </a:endParaRPr>
          </a:p>
          <a:p>
            <a:pPr indent="0" lvl="0" marL="457200" marR="0" rtl="0" algn="l">
              <a:lnSpc>
                <a:spcPct val="115000"/>
              </a:lnSpc>
              <a:spcBef>
                <a:spcPts val="0"/>
              </a:spcBef>
              <a:spcAft>
                <a:spcPts val="0"/>
              </a:spcAft>
              <a:buNone/>
            </a:pPr>
            <a:r>
              <a:t/>
            </a:r>
            <a:endParaRPr i="0" sz="1900" u="none" cap="none" strike="noStrike">
              <a:solidFill>
                <a:schemeClr val="dk2"/>
              </a:solidFill>
              <a:latin typeface="Montserrat"/>
              <a:ea typeface="Montserrat"/>
              <a:cs typeface="Montserrat"/>
              <a:sym typeface="Montserrat"/>
            </a:endParaRPr>
          </a:p>
          <a:p>
            <a:pPr indent="-292100" lvl="0" marL="285750" marR="0" rtl="0" algn="l">
              <a:lnSpc>
                <a:spcPct val="115000"/>
              </a:lnSpc>
              <a:spcBef>
                <a:spcPts val="0"/>
              </a:spcBef>
              <a:spcAft>
                <a:spcPts val="0"/>
              </a:spcAft>
              <a:buClr>
                <a:schemeClr val="dk2"/>
              </a:buClr>
              <a:buSzPts val="1900"/>
              <a:buFont typeface="Montserrat"/>
              <a:buChar char="➔"/>
            </a:pPr>
            <a:r>
              <a:rPr lang="es-EC" sz="1900">
                <a:solidFill>
                  <a:schemeClr val="dk2"/>
                </a:solidFill>
                <a:latin typeface="Montserrat"/>
                <a:ea typeface="Montserrat"/>
                <a:cs typeface="Montserrat"/>
                <a:sym typeface="Montserrat"/>
              </a:rPr>
              <a:t>Alianza exitosa es aquella que armoniza </a:t>
            </a:r>
            <a:r>
              <a:rPr i="0" lang="es-EC" sz="1900" u="none" cap="none" strike="noStrike">
                <a:solidFill>
                  <a:schemeClr val="dk2"/>
                </a:solidFill>
                <a:latin typeface="Montserrat"/>
                <a:ea typeface="Montserrat"/>
                <a:cs typeface="Montserrat"/>
                <a:sym typeface="Montserrat"/>
              </a:rPr>
              <a:t>los intereses de investigadores, universidades y empresas</a:t>
            </a:r>
            <a:r>
              <a:rPr lang="es-EC" sz="1900">
                <a:solidFill>
                  <a:schemeClr val="dk2"/>
                </a:solidFill>
                <a:latin typeface="Montserrat"/>
                <a:ea typeface="Montserrat"/>
                <a:cs typeface="Montserrat"/>
                <a:sym typeface="Montserrat"/>
              </a:rPr>
              <a:t>, sin perjudicar a los activos de PI</a:t>
            </a:r>
            <a:br>
              <a:rPr lang="es-EC" sz="1900">
                <a:solidFill>
                  <a:schemeClr val="dk2"/>
                </a:solidFill>
                <a:latin typeface="Montserrat"/>
                <a:ea typeface="Montserrat"/>
                <a:cs typeface="Montserrat"/>
                <a:sym typeface="Montserrat"/>
              </a:rPr>
            </a:br>
            <a:endParaRPr sz="1900">
              <a:solidFill>
                <a:schemeClr val="dk2"/>
              </a:solidFill>
              <a:latin typeface="Montserrat"/>
              <a:ea typeface="Montserrat"/>
              <a:cs typeface="Montserrat"/>
              <a:sym typeface="Montserrat"/>
            </a:endParaRPr>
          </a:p>
          <a:p>
            <a:pPr indent="-292100" lvl="0" marL="285750" marR="0" rtl="0" algn="l">
              <a:spcBef>
                <a:spcPts val="100"/>
              </a:spcBef>
              <a:spcAft>
                <a:spcPts val="0"/>
              </a:spcAft>
              <a:buClr>
                <a:schemeClr val="dk2"/>
              </a:buClr>
              <a:buSzPts val="1900"/>
              <a:buFont typeface="Montserrat"/>
              <a:buChar char="➔"/>
            </a:pPr>
            <a:r>
              <a:rPr lang="es-EC" sz="1900">
                <a:solidFill>
                  <a:schemeClr val="dk2"/>
                </a:solidFill>
                <a:latin typeface="Montserrat"/>
                <a:ea typeface="Montserrat"/>
                <a:cs typeface="Montserrat"/>
                <a:sym typeface="Montserrat"/>
              </a:rPr>
              <a:t>Los tiempos de publicación académica deben acompasarse con los tiempos del sistema de patentes</a:t>
            </a:r>
            <a:br>
              <a:rPr lang="es-EC" sz="1900">
                <a:solidFill>
                  <a:schemeClr val="dk2"/>
                </a:solidFill>
                <a:latin typeface="Montserrat"/>
                <a:ea typeface="Montserrat"/>
                <a:cs typeface="Montserrat"/>
                <a:sym typeface="Montserrat"/>
              </a:rPr>
            </a:br>
            <a:endParaRPr sz="1900">
              <a:solidFill>
                <a:schemeClr val="dk2"/>
              </a:solidFill>
              <a:latin typeface="Montserrat"/>
              <a:ea typeface="Montserrat"/>
              <a:cs typeface="Montserrat"/>
              <a:sym typeface="Montserrat"/>
            </a:endParaRPr>
          </a:p>
          <a:p>
            <a:pPr indent="-292100" lvl="0" marL="285750" marR="0" rtl="0" algn="l">
              <a:lnSpc>
                <a:spcPct val="115000"/>
              </a:lnSpc>
              <a:spcBef>
                <a:spcPts val="0"/>
              </a:spcBef>
              <a:spcAft>
                <a:spcPts val="0"/>
              </a:spcAft>
              <a:buClr>
                <a:schemeClr val="dk2"/>
              </a:buClr>
              <a:buSzPts val="1900"/>
              <a:buFont typeface="Montserrat"/>
              <a:buChar char="➔"/>
            </a:pPr>
            <a:r>
              <a:rPr lang="es-EC" sz="1900">
                <a:solidFill>
                  <a:schemeClr val="dk2"/>
                </a:solidFill>
                <a:latin typeface="Montserrat"/>
                <a:ea typeface="Montserrat"/>
                <a:cs typeface="Montserrat"/>
                <a:sym typeface="Montserrat"/>
              </a:rPr>
              <a:t>Decisiones de divulgación tienen que ser conscientes. Peor escenario: destrucciones involuntarias de la novedad</a:t>
            </a:r>
            <a:br>
              <a:rPr lang="es-EC" sz="1900">
                <a:solidFill>
                  <a:schemeClr val="dk2"/>
                </a:solidFill>
                <a:latin typeface="Montserrat"/>
                <a:ea typeface="Montserrat"/>
                <a:cs typeface="Montserrat"/>
                <a:sym typeface="Montserrat"/>
              </a:rPr>
            </a:br>
            <a:endParaRPr sz="1900">
              <a:solidFill>
                <a:schemeClr val="dk2"/>
              </a:solidFill>
              <a:latin typeface="Montserrat"/>
              <a:ea typeface="Montserrat"/>
              <a:cs typeface="Montserrat"/>
              <a:sym typeface="Montserrat"/>
            </a:endParaRPr>
          </a:p>
          <a:p>
            <a:pPr indent="-292100" lvl="0" marL="285750" marR="0" rtl="0" algn="l">
              <a:lnSpc>
                <a:spcPct val="115000"/>
              </a:lnSpc>
              <a:spcBef>
                <a:spcPts val="0"/>
              </a:spcBef>
              <a:spcAft>
                <a:spcPts val="0"/>
              </a:spcAft>
              <a:buClr>
                <a:schemeClr val="dk2"/>
              </a:buClr>
              <a:buSzPts val="1900"/>
              <a:buFont typeface="Montserrat"/>
              <a:buChar char="➔"/>
            </a:pPr>
            <a:r>
              <a:rPr lang="es-EC" sz="1900">
                <a:solidFill>
                  <a:schemeClr val="dk2"/>
                </a:solidFill>
                <a:latin typeface="Montserrat"/>
                <a:ea typeface="Montserrat"/>
                <a:cs typeface="Montserrat"/>
                <a:sym typeface="Montserrat"/>
              </a:rPr>
              <a:t>Previsiones contractuales clave en materia de divulgaciones</a:t>
            </a:r>
            <a:endParaRPr i="0" sz="1900" u="none" cap="none" strike="noStrike">
              <a:solidFill>
                <a:schemeClr val="dk2"/>
              </a:solidFill>
              <a:latin typeface="Montserrat"/>
              <a:ea typeface="Montserrat"/>
              <a:cs typeface="Montserrat"/>
              <a:sym typeface="Montserrat"/>
            </a:endParaRPr>
          </a:p>
        </p:txBody>
      </p:sp>
      <p:sp>
        <p:nvSpPr>
          <p:cNvPr id="365" name="Google Shape;365;p25"/>
          <p:cNvSpPr txBox="1"/>
          <p:nvPr/>
        </p:nvSpPr>
        <p:spPr>
          <a:xfrm>
            <a:off x="502926" y="996725"/>
            <a:ext cx="10855800" cy="10575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SzPts val="2200"/>
              <a:buNone/>
            </a:pPr>
            <a:r>
              <a:rPr b="1" lang="es-EC" sz="2200">
                <a:solidFill>
                  <a:srgbClr val="1A1B6B"/>
                </a:solidFill>
                <a:latin typeface="Montserrat Medium"/>
                <a:ea typeface="Montserrat Medium"/>
                <a:cs typeface="Montserrat Medium"/>
                <a:sym typeface="Montserrat Medium"/>
              </a:rPr>
              <a:t>MANEJO DE LA TENSIÓN DIVULGACIÓN-CONFIDENCIALIDAD </a:t>
            </a:r>
            <a:endParaRPr b="1" sz="2200">
              <a:solidFill>
                <a:srgbClr val="1A1B6B"/>
              </a:solidFill>
              <a:latin typeface="Montserrat Medium"/>
              <a:ea typeface="Montserrat Medium"/>
              <a:cs typeface="Montserrat Medium"/>
              <a:sym typeface="Montserrat Medium"/>
            </a:endParaRPr>
          </a:p>
          <a:p>
            <a:pPr indent="0" lvl="0" marL="0" rtl="0" algn="l">
              <a:lnSpc>
                <a:spcPct val="95000"/>
              </a:lnSpc>
              <a:spcBef>
                <a:spcPts val="0"/>
              </a:spcBef>
              <a:spcAft>
                <a:spcPts val="0"/>
              </a:spcAft>
              <a:buClr>
                <a:srgbClr val="1A1B6B"/>
              </a:buClr>
              <a:buSzPts val="2200"/>
              <a:buFont typeface="Montserrat Medium"/>
              <a:buNone/>
            </a:pPr>
            <a:r>
              <a:rPr b="1" lang="es-EC" sz="2200">
                <a:solidFill>
                  <a:srgbClr val="1A1B6B"/>
                </a:solidFill>
                <a:latin typeface="Montserrat Medium"/>
                <a:ea typeface="Montserrat Medium"/>
                <a:cs typeface="Montserrat Medium"/>
                <a:sym typeface="Montserrat Medium"/>
              </a:rPr>
              <a:t>Y GESTIÓN DE PI</a:t>
            </a:r>
            <a:endParaRPr b="1" sz="2200">
              <a:solidFill>
                <a:srgbClr val="1A1B6B"/>
              </a:solidFill>
              <a:latin typeface="Montserrat Medium"/>
              <a:ea typeface="Montserrat Medium"/>
              <a:cs typeface="Montserrat Medium"/>
              <a:sym typeface="Montserrat Medium"/>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69" name="Shape 369"/>
        <p:cNvGrpSpPr/>
        <p:nvPr/>
      </p:nvGrpSpPr>
      <p:grpSpPr>
        <a:xfrm>
          <a:off x="0" y="0"/>
          <a:ext cx="0" cy="0"/>
          <a:chOff x="0" y="0"/>
          <a:chExt cx="0" cy="0"/>
        </a:xfrm>
      </p:grpSpPr>
      <p:sp>
        <p:nvSpPr>
          <p:cNvPr id="370" name="Google Shape;370;p26"/>
          <p:cNvSpPr/>
          <p:nvPr/>
        </p:nvSpPr>
        <p:spPr>
          <a:xfrm>
            <a:off x="5787250" y="2212925"/>
            <a:ext cx="43500" cy="2237100"/>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71" name="Google Shape;371;p26"/>
          <p:cNvSpPr txBox="1"/>
          <p:nvPr/>
        </p:nvSpPr>
        <p:spPr>
          <a:xfrm>
            <a:off x="457200" y="2212925"/>
            <a:ext cx="51552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6B00"/>
              </a:buClr>
              <a:buSzPts val="2400"/>
              <a:buFont typeface="Montserrat Medium"/>
              <a:buNone/>
            </a:pPr>
            <a:r>
              <a:rPr b="1" i="0" lang="es-EC" sz="2400" u="none" cap="none" strike="noStrike">
                <a:solidFill>
                  <a:srgbClr val="FF6B00"/>
                </a:solidFill>
                <a:latin typeface="Montserrat Medium"/>
                <a:ea typeface="Montserrat Medium"/>
                <a:cs typeface="Montserrat Medium"/>
                <a:sym typeface="Montserrat Medium"/>
              </a:rPr>
              <a:t>PATENTE</a:t>
            </a:r>
            <a:endParaRPr/>
          </a:p>
        </p:txBody>
      </p:sp>
      <p:sp>
        <p:nvSpPr>
          <p:cNvPr id="372" name="Google Shape;372;p26"/>
          <p:cNvSpPr txBox="1"/>
          <p:nvPr/>
        </p:nvSpPr>
        <p:spPr>
          <a:xfrm>
            <a:off x="457200" y="2807285"/>
            <a:ext cx="5155200" cy="1581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1A1B6B"/>
              </a:buClr>
              <a:buSzPts val="1600"/>
              <a:buFont typeface="Arial"/>
              <a:buNone/>
            </a:pPr>
            <a:r>
              <a:rPr b="0" i="0" lang="es-EC" sz="1600" u="none" cap="none" strike="noStrike">
                <a:solidFill>
                  <a:srgbClr val="1A1B6B"/>
                </a:solidFill>
                <a:latin typeface="Arial"/>
                <a:ea typeface="Arial"/>
                <a:cs typeface="Arial"/>
                <a:sym typeface="Arial"/>
              </a:rPr>
              <a:t>▸  </a:t>
            </a:r>
            <a:r>
              <a:rPr b="0" i="0" lang="es-EC" sz="1800" u="none" cap="none" strike="noStrike">
                <a:solidFill>
                  <a:srgbClr val="1A1B6B"/>
                </a:solidFill>
                <a:latin typeface="Arial"/>
                <a:ea typeface="Arial"/>
                <a:cs typeface="Arial"/>
                <a:sym typeface="Arial"/>
              </a:rPr>
              <a:t>Exige divulgación pública de la invención (“quid pro quo”)</a:t>
            </a:r>
            <a:endParaRPr/>
          </a:p>
          <a:p>
            <a:pPr indent="0" lvl="0" marL="0" marR="0" rtl="0" algn="l">
              <a:lnSpc>
                <a:spcPct val="100000"/>
              </a:lnSpc>
              <a:spcBef>
                <a:spcPts val="80"/>
              </a:spcBef>
              <a:spcAft>
                <a:spcPts val="0"/>
              </a:spcAft>
              <a:buClr>
                <a:srgbClr val="1A1B6B"/>
              </a:buClr>
              <a:buSzPts val="1800"/>
              <a:buFont typeface="Arial"/>
              <a:buNone/>
            </a:pPr>
            <a:r>
              <a:rPr b="0" i="0" lang="es-EC" sz="1800" u="none" cap="none" strike="noStrike">
                <a:solidFill>
                  <a:srgbClr val="1A1B6B"/>
                </a:solidFill>
                <a:latin typeface="Arial"/>
                <a:ea typeface="Arial"/>
                <a:cs typeface="Arial"/>
                <a:sym typeface="Arial"/>
              </a:rPr>
              <a:t>▸  Otorga derecho exclusivo temporal y territorial</a:t>
            </a:r>
            <a:endParaRPr/>
          </a:p>
          <a:p>
            <a:pPr indent="0" lvl="0" marL="0" marR="0" rtl="0" algn="l">
              <a:lnSpc>
                <a:spcPct val="100000"/>
              </a:lnSpc>
              <a:spcBef>
                <a:spcPts val="80"/>
              </a:spcBef>
              <a:spcAft>
                <a:spcPts val="0"/>
              </a:spcAft>
              <a:buClr>
                <a:srgbClr val="1A1B6B"/>
              </a:buClr>
              <a:buSzPts val="1800"/>
              <a:buFont typeface="Arial"/>
              <a:buNone/>
            </a:pPr>
            <a:r>
              <a:rPr b="0" i="0" lang="es-EC" sz="1800" u="none" cap="none" strike="noStrike">
                <a:solidFill>
                  <a:srgbClr val="1A1B6B"/>
                </a:solidFill>
                <a:latin typeface="Arial"/>
                <a:ea typeface="Arial"/>
                <a:cs typeface="Arial"/>
                <a:sym typeface="Arial"/>
              </a:rPr>
              <a:t>▸  Tiene base registral y altos costos de mantenimiento (anualidades)</a:t>
            </a:r>
            <a:endParaRPr/>
          </a:p>
        </p:txBody>
      </p:sp>
      <p:sp>
        <p:nvSpPr>
          <p:cNvPr id="373" name="Google Shape;373;p26"/>
          <p:cNvSpPr txBox="1"/>
          <p:nvPr/>
        </p:nvSpPr>
        <p:spPr>
          <a:xfrm>
            <a:off x="5962010" y="2212925"/>
            <a:ext cx="51552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6B00"/>
              </a:buClr>
              <a:buSzPts val="2400"/>
              <a:buFont typeface="Montserrat Medium"/>
              <a:buNone/>
            </a:pPr>
            <a:r>
              <a:rPr b="1" i="0" lang="es-EC" sz="2400" u="none" cap="none" strike="noStrike">
                <a:solidFill>
                  <a:srgbClr val="FF6B00"/>
                </a:solidFill>
                <a:latin typeface="Montserrat Medium"/>
                <a:ea typeface="Montserrat Medium"/>
                <a:cs typeface="Montserrat Medium"/>
                <a:sym typeface="Montserrat Medium"/>
              </a:rPr>
              <a:t>SECRETO INDUSTRIAL</a:t>
            </a:r>
            <a:endParaRPr/>
          </a:p>
        </p:txBody>
      </p:sp>
      <p:sp>
        <p:nvSpPr>
          <p:cNvPr id="374" name="Google Shape;374;p26"/>
          <p:cNvSpPr txBox="1"/>
          <p:nvPr/>
        </p:nvSpPr>
        <p:spPr>
          <a:xfrm>
            <a:off x="5962001" y="2807275"/>
            <a:ext cx="4571400" cy="18378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1A1B6B"/>
              </a:buClr>
              <a:buSzPts val="1600"/>
              <a:buFont typeface="Arial"/>
              <a:buNone/>
            </a:pPr>
            <a:r>
              <a:rPr b="0" i="0" lang="es-EC" sz="1600" u="none" cap="none" strike="noStrike">
                <a:solidFill>
                  <a:srgbClr val="1A1B6B"/>
                </a:solidFill>
                <a:latin typeface="Arial"/>
                <a:ea typeface="Arial"/>
                <a:cs typeface="Arial"/>
                <a:sym typeface="Arial"/>
              </a:rPr>
              <a:t>▸  </a:t>
            </a:r>
            <a:r>
              <a:rPr b="0" i="0" lang="es-EC" sz="1800" u="none" cap="none" strike="noStrike">
                <a:solidFill>
                  <a:srgbClr val="1A1B6B"/>
                </a:solidFill>
                <a:latin typeface="Arial"/>
                <a:ea typeface="Arial"/>
                <a:cs typeface="Arial"/>
                <a:sym typeface="Arial"/>
              </a:rPr>
              <a:t>No exige divulgación: la información permanece confidencial</a:t>
            </a:r>
            <a:endParaRPr/>
          </a:p>
          <a:p>
            <a:pPr indent="0" lvl="0" marL="0" marR="0" rtl="0" algn="l">
              <a:lnSpc>
                <a:spcPct val="100000"/>
              </a:lnSpc>
              <a:spcBef>
                <a:spcPts val="80"/>
              </a:spcBef>
              <a:spcAft>
                <a:spcPts val="0"/>
              </a:spcAft>
              <a:buClr>
                <a:srgbClr val="1A1B6B"/>
              </a:buClr>
              <a:buSzPts val="1800"/>
              <a:buFont typeface="Arial"/>
              <a:buNone/>
            </a:pPr>
            <a:r>
              <a:rPr b="0" i="0" lang="es-EC" sz="1800" u="none" cap="none" strike="noStrike">
                <a:solidFill>
                  <a:srgbClr val="1A1B6B"/>
                </a:solidFill>
                <a:latin typeface="Arial"/>
                <a:ea typeface="Arial"/>
                <a:cs typeface="Arial"/>
                <a:sym typeface="Arial"/>
              </a:rPr>
              <a:t>▸  Exige medidas razonables de confidencialidad y control de acceso</a:t>
            </a:r>
            <a:endParaRPr/>
          </a:p>
          <a:p>
            <a:pPr indent="0" lvl="0" marL="0" marR="0" rtl="0" algn="l">
              <a:lnSpc>
                <a:spcPct val="100000"/>
              </a:lnSpc>
              <a:spcBef>
                <a:spcPts val="80"/>
              </a:spcBef>
              <a:spcAft>
                <a:spcPts val="0"/>
              </a:spcAft>
              <a:buClr>
                <a:srgbClr val="1A1B6B"/>
              </a:buClr>
              <a:buSzPts val="1800"/>
              <a:buFont typeface="Arial"/>
              <a:buNone/>
            </a:pPr>
            <a:r>
              <a:rPr b="0" i="0" lang="es-EC" sz="1800" u="none" cap="none" strike="noStrike">
                <a:solidFill>
                  <a:srgbClr val="1A1B6B"/>
                </a:solidFill>
                <a:latin typeface="Arial"/>
                <a:ea typeface="Arial"/>
                <a:cs typeface="Arial"/>
                <a:sym typeface="Arial"/>
              </a:rPr>
              <a:t>▸  Sin plazo de vencimiento</a:t>
            </a:r>
            <a:endParaRPr/>
          </a:p>
          <a:p>
            <a:pPr indent="0" lvl="0" marL="0" marR="0" rtl="0" algn="l">
              <a:lnSpc>
                <a:spcPct val="100000"/>
              </a:lnSpc>
              <a:spcBef>
                <a:spcPts val="80"/>
              </a:spcBef>
              <a:spcAft>
                <a:spcPts val="0"/>
              </a:spcAft>
              <a:buClr>
                <a:schemeClr val="dk1"/>
              </a:buClr>
              <a:buSzPts val="1600"/>
              <a:buFont typeface="Arial"/>
              <a:buNone/>
            </a:pPr>
            <a:r>
              <a:t/>
            </a:r>
            <a:endParaRPr b="0" i="0" sz="1600" u="none" cap="none" strike="noStrike">
              <a:solidFill>
                <a:srgbClr val="1A1B6B"/>
              </a:solidFill>
              <a:latin typeface="Arial"/>
              <a:ea typeface="Arial"/>
              <a:cs typeface="Arial"/>
              <a:sym typeface="Arial"/>
            </a:endParaRPr>
          </a:p>
        </p:txBody>
      </p:sp>
      <p:sp>
        <p:nvSpPr>
          <p:cNvPr id="375" name="Google Shape;375;p26"/>
          <p:cNvSpPr/>
          <p:nvPr/>
        </p:nvSpPr>
        <p:spPr>
          <a:xfrm>
            <a:off x="2293150" y="4893075"/>
            <a:ext cx="7031700" cy="1304400"/>
          </a:xfrm>
          <a:prstGeom prst="roundRect">
            <a:avLst>
              <a:gd fmla="val 16667" name="adj"/>
            </a:avLst>
          </a:prstGeom>
          <a:solidFill>
            <a:srgbClr val="001566"/>
          </a:solidFill>
          <a:ln cap="flat" cmpd="sng" w="12700">
            <a:solidFill>
              <a:srgbClr val="001566"/>
            </a:solidFill>
            <a:prstDash val="solid"/>
            <a:miter lim="800000"/>
            <a:headEnd len="sm" w="sm" type="none"/>
            <a:tailEnd len="sm" w="sm" type="none"/>
          </a:ln>
        </p:spPr>
        <p:txBody>
          <a:bodyPr anchorCtr="0" anchor="ctr" bIns="27425" lIns="73150" spcFirstLastPara="1" rIns="73150" wrap="square" tIns="27425">
            <a:noAutofit/>
          </a:bodyPr>
          <a:lstStyle/>
          <a:p>
            <a:pPr indent="0" lvl="0" marL="0" marR="0" rtl="0" algn="ctr">
              <a:spcBef>
                <a:spcPts val="0"/>
              </a:spcBef>
              <a:spcAft>
                <a:spcPts val="0"/>
              </a:spcAft>
              <a:buNone/>
            </a:pPr>
            <a:r>
              <a:rPr b="1" lang="es-EC" sz="2500">
                <a:solidFill>
                  <a:srgbClr val="FFFFFF"/>
                </a:solidFill>
                <a:latin typeface="Arial"/>
                <a:ea typeface="Arial"/>
                <a:cs typeface="Arial"/>
                <a:sym typeface="Arial"/>
              </a:rPr>
              <a:t>¿Qué hubiere pasado si se hubiere patentado la fórmula de la COCA-COLA®?</a:t>
            </a:r>
            <a:endParaRPr b="1" sz="2500">
              <a:solidFill>
                <a:srgbClr val="FFFFFF"/>
              </a:solidFill>
              <a:latin typeface="Arial"/>
              <a:ea typeface="Arial"/>
              <a:cs typeface="Arial"/>
              <a:sym typeface="Arial"/>
            </a:endParaRPr>
          </a:p>
        </p:txBody>
      </p:sp>
      <p:sp>
        <p:nvSpPr>
          <p:cNvPr id="376" name="Google Shape;376;p26"/>
          <p:cNvSpPr txBox="1"/>
          <p:nvPr/>
        </p:nvSpPr>
        <p:spPr>
          <a:xfrm>
            <a:off x="502926" y="996725"/>
            <a:ext cx="10855800" cy="10575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rgbClr val="1A1B6B"/>
              </a:buClr>
              <a:buSzPts val="2200"/>
              <a:buFont typeface="Montserrat Medium"/>
              <a:buNone/>
            </a:pPr>
            <a:r>
              <a:rPr b="1" lang="es-EC" sz="2200">
                <a:solidFill>
                  <a:srgbClr val="1A1B6B"/>
                </a:solidFill>
                <a:latin typeface="Montserrat Medium"/>
                <a:ea typeface="Montserrat Medium"/>
                <a:cs typeface="Montserrat Medium"/>
                <a:sym typeface="Montserrat Medium"/>
              </a:rPr>
              <a:t>PROTECCIÓN BAJO PATENTES O SECRETO INDUSTRIAL – ANALIZAR CASO A CASO</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80" name="Shape 380"/>
        <p:cNvGrpSpPr/>
        <p:nvPr/>
      </p:nvGrpSpPr>
      <p:grpSpPr>
        <a:xfrm>
          <a:off x="0" y="0"/>
          <a:ext cx="0" cy="0"/>
          <a:chOff x="0" y="0"/>
          <a:chExt cx="0" cy="0"/>
        </a:xfrm>
      </p:grpSpPr>
      <p:sp>
        <p:nvSpPr>
          <p:cNvPr id="381" name="Google Shape;381;p27"/>
          <p:cNvSpPr txBox="1"/>
          <p:nvPr/>
        </p:nvSpPr>
        <p:spPr>
          <a:xfrm>
            <a:off x="457200" y="1785995"/>
            <a:ext cx="9875400" cy="7389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650">
                <a:solidFill>
                  <a:srgbClr val="1A1B6B"/>
                </a:solidFill>
                <a:latin typeface="Montserrat"/>
                <a:ea typeface="Montserrat"/>
                <a:cs typeface="Montserrat"/>
                <a:sym typeface="Montserrat"/>
              </a:rPr>
              <a:t>▸  Es </a:t>
            </a:r>
            <a:r>
              <a:rPr lang="es-EC" sz="2000">
                <a:solidFill>
                  <a:srgbClr val="1A1B6B"/>
                </a:solidFill>
                <a:latin typeface="Montserrat"/>
                <a:ea typeface="Montserrat"/>
                <a:cs typeface="Montserrat"/>
                <a:sym typeface="Montserrat"/>
              </a:rPr>
              <a:t>posible diferenciar jurídicamente titularidad y uso/explotación de los activos de PI</a:t>
            </a:r>
            <a:endParaRPr>
              <a:latin typeface="Montserrat"/>
              <a:ea typeface="Montserrat"/>
              <a:cs typeface="Montserrat"/>
              <a:sym typeface="Montserrat"/>
            </a:endParaRPr>
          </a:p>
        </p:txBody>
      </p:sp>
      <p:sp>
        <p:nvSpPr>
          <p:cNvPr id="382" name="Google Shape;382;p27"/>
          <p:cNvSpPr txBox="1"/>
          <p:nvPr/>
        </p:nvSpPr>
        <p:spPr>
          <a:xfrm>
            <a:off x="457200" y="2656053"/>
            <a:ext cx="98754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650">
                <a:solidFill>
                  <a:srgbClr val="1A1B6B"/>
                </a:solidFill>
                <a:latin typeface="Montserrat"/>
                <a:ea typeface="Montserrat"/>
                <a:cs typeface="Montserrat"/>
                <a:sym typeface="Montserrat"/>
              </a:rPr>
              <a:t>▸  </a:t>
            </a:r>
            <a:r>
              <a:rPr lang="es-EC" sz="2000">
                <a:solidFill>
                  <a:srgbClr val="1A1B6B"/>
                </a:solidFill>
                <a:latin typeface="Montserrat"/>
                <a:ea typeface="Montserrat"/>
                <a:cs typeface="Montserrat"/>
                <a:sym typeface="Montserrat"/>
              </a:rPr>
              <a:t>Determinar el régimen desde el inicio del proyecto </a:t>
            </a:r>
            <a:endParaRPr>
              <a:latin typeface="Montserrat"/>
              <a:ea typeface="Montserrat"/>
              <a:cs typeface="Montserrat"/>
              <a:sym typeface="Montserrat"/>
            </a:endParaRPr>
          </a:p>
        </p:txBody>
      </p:sp>
      <p:sp>
        <p:nvSpPr>
          <p:cNvPr id="383" name="Google Shape;383;p27"/>
          <p:cNvSpPr txBox="1"/>
          <p:nvPr/>
        </p:nvSpPr>
        <p:spPr>
          <a:xfrm>
            <a:off x="457200" y="3187411"/>
            <a:ext cx="98754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650">
                <a:solidFill>
                  <a:schemeClr val="dk1"/>
                </a:solidFill>
                <a:latin typeface="Montserrat"/>
                <a:ea typeface="Montserrat"/>
                <a:cs typeface="Montserrat"/>
                <a:sym typeface="Montserrat"/>
              </a:rPr>
              <a:t>▸  </a:t>
            </a:r>
            <a:r>
              <a:rPr lang="es-EC" sz="2000">
                <a:solidFill>
                  <a:schemeClr val="dk1"/>
                </a:solidFill>
                <a:latin typeface="Montserrat"/>
                <a:ea typeface="Montserrat"/>
                <a:cs typeface="Montserrat"/>
                <a:sym typeface="Montserrat"/>
              </a:rPr>
              <a:t>No hay una solución única: los esquemas varían caso a caso</a:t>
            </a:r>
            <a:endParaRPr>
              <a:solidFill>
                <a:schemeClr val="dk1"/>
              </a:solidFill>
            </a:endParaRPr>
          </a:p>
        </p:txBody>
      </p:sp>
      <p:sp>
        <p:nvSpPr>
          <p:cNvPr id="384" name="Google Shape;384;p27"/>
          <p:cNvSpPr txBox="1"/>
          <p:nvPr/>
        </p:nvSpPr>
        <p:spPr>
          <a:xfrm>
            <a:off x="457200" y="3720632"/>
            <a:ext cx="98754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2000">
                <a:solidFill>
                  <a:srgbClr val="1A1B6B"/>
                </a:solidFill>
                <a:latin typeface="Montserrat"/>
                <a:ea typeface="Montserrat"/>
                <a:cs typeface="Montserrat"/>
                <a:sym typeface="Montserrat"/>
              </a:rPr>
              <a:t>▸  Es importante que exista flexibilidad de ambas partes</a:t>
            </a:r>
            <a:endParaRPr>
              <a:latin typeface="Montserrat"/>
              <a:ea typeface="Montserrat"/>
              <a:cs typeface="Montserrat"/>
              <a:sym typeface="Montserrat"/>
            </a:endParaRPr>
          </a:p>
        </p:txBody>
      </p:sp>
      <p:sp>
        <p:nvSpPr>
          <p:cNvPr id="385" name="Google Shape;385;p27"/>
          <p:cNvSpPr/>
          <p:nvPr/>
        </p:nvSpPr>
        <p:spPr>
          <a:xfrm>
            <a:off x="457200" y="4645160"/>
            <a:ext cx="1783200" cy="411600"/>
          </a:xfrm>
          <a:prstGeom prst="rect">
            <a:avLst/>
          </a:prstGeom>
          <a:solidFill>
            <a:srgbClr val="1A1B6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6" name="Google Shape;386;p27"/>
          <p:cNvSpPr/>
          <p:nvPr/>
        </p:nvSpPr>
        <p:spPr>
          <a:xfrm>
            <a:off x="2240280" y="4645160"/>
            <a:ext cx="1783200" cy="411600"/>
          </a:xfrm>
          <a:prstGeom prst="rect">
            <a:avLst/>
          </a:prstGeom>
          <a:solidFill>
            <a:srgbClr val="33449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7" name="Google Shape;387;p27"/>
          <p:cNvSpPr/>
          <p:nvPr/>
        </p:nvSpPr>
        <p:spPr>
          <a:xfrm>
            <a:off x="4023360" y="4645160"/>
            <a:ext cx="1783200" cy="411600"/>
          </a:xfrm>
          <a:prstGeom prst="rect">
            <a:avLst/>
          </a:prstGeom>
          <a:solidFill>
            <a:srgbClr val="6666AA"/>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8" name="Google Shape;388;p27"/>
          <p:cNvSpPr/>
          <p:nvPr/>
        </p:nvSpPr>
        <p:spPr>
          <a:xfrm>
            <a:off x="5806440" y="4645160"/>
            <a:ext cx="1783200" cy="411600"/>
          </a:xfrm>
          <a:prstGeom prst="rect">
            <a:avLst/>
          </a:prstGeom>
          <a:solidFill>
            <a:srgbClr val="C04A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9" name="Google Shape;389;p27"/>
          <p:cNvSpPr/>
          <p:nvPr/>
        </p:nvSpPr>
        <p:spPr>
          <a:xfrm>
            <a:off x="7589520" y="4645160"/>
            <a:ext cx="1783200" cy="411600"/>
          </a:xfrm>
          <a:prstGeom prst="rect">
            <a:avLst/>
          </a:prstGeom>
          <a:solidFill>
            <a:srgbClr val="E05A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0" name="Google Shape;390;p27"/>
          <p:cNvSpPr/>
          <p:nvPr/>
        </p:nvSpPr>
        <p:spPr>
          <a:xfrm>
            <a:off x="9372600" y="4645160"/>
            <a:ext cx="1783200" cy="411600"/>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1" name="Google Shape;391;p27"/>
          <p:cNvSpPr txBox="1"/>
          <p:nvPr/>
        </p:nvSpPr>
        <p:spPr>
          <a:xfrm>
            <a:off x="457200" y="5120648"/>
            <a:ext cx="3657600" cy="292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300">
                <a:solidFill>
                  <a:srgbClr val="1A1B6B"/>
                </a:solidFill>
                <a:latin typeface="Montserrat Medium"/>
                <a:ea typeface="Montserrat Medium"/>
                <a:cs typeface="Montserrat Medium"/>
                <a:sym typeface="Montserrat Medium"/>
              </a:rPr>
              <a:t>← Universidad titular</a:t>
            </a:r>
            <a:endParaRPr/>
          </a:p>
        </p:txBody>
      </p:sp>
      <p:sp>
        <p:nvSpPr>
          <p:cNvPr id="392" name="Google Shape;392;p27"/>
          <p:cNvSpPr txBox="1"/>
          <p:nvPr/>
        </p:nvSpPr>
        <p:spPr>
          <a:xfrm>
            <a:off x="8412480" y="5120648"/>
            <a:ext cx="2743200" cy="2925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1" lang="es-EC" sz="1300">
                <a:solidFill>
                  <a:srgbClr val="FF6B00"/>
                </a:solidFill>
                <a:latin typeface="Montserrat Medium"/>
                <a:ea typeface="Montserrat Medium"/>
                <a:cs typeface="Montserrat Medium"/>
                <a:sym typeface="Montserrat Medium"/>
              </a:rPr>
              <a:t>Empresa titular →</a:t>
            </a:r>
            <a:endParaRPr/>
          </a:p>
        </p:txBody>
      </p:sp>
      <p:sp>
        <p:nvSpPr>
          <p:cNvPr id="393" name="Google Shape;393;p27"/>
          <p:cNvSpPr txBox="1"/>
          <p:nvPr/>
        </p:nvSpPr>
        <p:spPr>
          <a:xfrm>
            <a:off x="4114800" y="5120648"/>
            <a:ext cx="3383400" cy="292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lang="es-EC" sz="1300">
                <a:solidFill>
                  <a:srgbClr val="666666"/>
                </a:solidFill>
                <a:latin typeface="Montserrat"/>
                <a:ea typeface="Montserrat"/>
                <a:cs typeface="Montserrat"/>
                <a:sym typeface="Montserrat"/>
              </a:rPr>
              <a:t>Modelos mixtos</a:t>
            </a:r>
            <a:endParaRPr sz="1300">
              <a:latin typeface="Montserrat"/>
              <a:ea typeface="Montserrat"/>
              <a:cs typeface="Montserrat"/>
              <a:sym typeface="Montserrat"/>
            </a:endParaRPr>
          </a:p>
        </p:txBody>
      </p:sp>
      <p:sp>
        <p:nvSpPr>
          <p:cNvPr id="394" name="Google Shape;394;p27"/>
          <p:cNvSpPr txBox="1"/>
          <p:nvPr/>
        </p:nvSpPr>
        <p:spPr>
          <a:xfrm>
            <a:off x="502926" y="996725"/>
            <a:ext cx="10855800" cy="7188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TITULARIDAD Y EXPLOTACIÓN DE RESULTADOS</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98" name="Shape 398"/>
        <p:cNvGrpSpPr/>
        <p:nvPr/>
      </p:nvGrpSpPr>
      <p:grpSpPr>
        <a:xfrm>
          <a:off x="0" y="0"/>
          <a:ext cx="0" cy="0"/>
          <a:chOff x="0" y="0"/>
          <a:chExt cx="0" cy="0"/>
        </a:xfrm>
      </p:grpSpPr>
      <p:sp>
        <p:nvSpPr>
          <p:cNvPr id="399" name="Google Shape;399;p28"/>
          <p:cNvSpPr/>
          <p:nvPr/>
        </p:nvSpPr>
        <p:spPr>
          <a:xfrm>
            <a:off x="502920" y="1554480"/>
            <a:ext cx="10277856" cy="475488"/>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0" name="Google Shape;400;p28"/>
          <p:cNvSpPr txBox="1"/>
          <p:nvPr/>
        </p:nvSpPr>
        <p:spPr>
          <a:xfrm>
            <a:off x="594360" y="1618488"/>
            <a:ext cx="1111892" cy="31547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50">
                <a:solidFill>
                  <a:srgbClr val="FFFFFF"/>
                </a:solidFill>
                <a:latin typeface="Montserrat Medium"/>
                <a:ea typeface="Montserrat Medium"/>
                <a:cs typeface="Montserrat Medium"/>
                <a:sym typeface="Montserrat Medium"/>
              </a:rPr>
              <a:t>MODELO</a:t>
            </a:r>
            <a:endParaRPr/>
          </a:p>
        </p:txBody>
      </p:sp>
      <p:sp>
        <p:nvSpPr>
          <p:cNvPr id="401" name="Google Shape;401;p28"/>
          <p:cNvSpPr txBox="1"/>
          <p:nvPr/>
        </p:nvSpPr>
        <p:spPr>
          <a:xfrm>
            <a:off x="2096736" y="1618488"/>
            <a:ext cx="9189600" cy="315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50">
                <a:solidFill>
                  <a:srgbClr val="FFFFFF"/>
                </a:solidFill>
                <a:latin typeface="Montserrat Medium"/>
                <a:ea typeface="Montserrat Medium"/>
                <a:cs typeface="Montserrat Medium"/>
                <a:sym typeface="Montserrat Medium"/>
              </a:rPr>
              <a:t>DESCRIPCIÓN</a:t>
            </a:r>
            <a:endParaRPr/>
          </a:p>
        </p:txBody>
      </p:sp>
      <p:sp>
        <p:nvSpPr>
          <p:cNvPr id="402" name="Google Shape;402;p28"/>
          <p:cNvSpPr/>
          <p:nvPr/>
        </p:nvSpPr>
        <p:spPr>
          <a:xfrm>
            <a:off x="502920" y="2029968"/>
            <a:ext cx="10277856" cy="475488"/>
          </a:xfrm>
          <a:prstGeom prst="rect">
            <a:avLst/>
          </a:prstGeom>
          <a:solidFill>
            <a:srgbClr val="F5F5F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3" name="Google Shape;403;p28"/>
          <p:cNvSpPr txBox="1"/>
          <p:nvPr/>
        </p:nvSpPr>
        <p:spPr>
          <a:xfrm>
            <a:off x="594360" y="2084549"/>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1</a:t>
            </a:r>
            <a:endParaRPr/>
          </a:p>
        </p:txBody>
      </p:sp>
      <p:sp>
        <p:nvSpPr>
          <p:cNvPr id="404" name="Google Shape;404;p28"/>
          <p:cNvSpPr txBox="1"/>
          <p:nvPr/>
        </p:nvSpPr>
        <p:spPr>
          <a:xfrm>
            <a:off x="2049601" y="2093976"/>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Universidad titular + uso no exclusivo para la empresa</a:t>
            </a:r>
            <a:endParaRPr/>
          </a:p>
        </p:txBody>
      </p:sp>
      <p:sp>
        <p:nvSpPr>
          <p:cNvPr id="405" name="Google Shape;405;p28"/>
          <p:cNvSpPr/>
          <p:nvPr/>
        </p:nvSpPr>
        <p:spPr>
          <a:xfrm>
            <a:off x="502920" y="2505456"/>
            <a:ext cx="10277856" cy="475488"/>
          </a:xfrm>
          <a:prstGeom prst="rect">
            <a:avLst/>
          </a:prstGeom>
          <a:solidFill>
            <a:srgbClr val="EBEBE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6" name="Google Shape;406;p28"/>
          <p:cNvSpPr txBox="1"/>
          <p:nvPr/>
        </p:nvSpPr>
        <p:spPr>
          <a:xfrm>
            <a:off x="594360" y="2569464"/>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2</a:t>
            </a:r>
            <a:endParaRPr/>
          </a:p>
        </p:txBody>
      </p:sp>
      <p:sp>
        <p:nvSpPr>
          <p:cNvPr id="407" name="Google Shape;407;p28"/>
          <p:cNvSpPr txBox="1"/>
          <p:nvPr/>
        </p:nvSpPr>
        <p:spPr>
          <a:xfrm>
            <a:off x="2049601" y="2569464"/>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Universidad titular + opción de licencia para la empresa</a:t>
            </a:r>
            <a:endParaRPr/>
          </a:p>
        </p:txBody>
      </p:sp>
      <p:sp>
        <p:nvSpPr>
          <p:cNvPr id="408" name="Google Shape;408;p28"/>
          <p:cNvSpPr/>
          <p:nvPr/>
        </p:nvSpPr>
        <p:spPr>
          <a:xfrm>
            <a:off x="502920" y="2980944"/>
            <a:ext cx="10277856" cy="475488"/>
          </a:xfrm>
          <a:prstGeom prst="rect">
            <a:avLst/>
          </a:prstGeom>
          <a:solidFill>
            <a:srgbClr val="F5F5F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9" name="Google Shape;409;p28"/>
          <p:cNvSpPr txBox="1"/>
          <p:nvPr/>
        </p:nvSpPr>
        <p:spPr>
          <a:xfrm>
            <a:off x="594360" y="3044952"/>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3</a:t>
            </a:r>
            <a:endParaRPr/>
          </a:p>
        </p:txBody>
      </p:sp>
      <p:sp>
        <p:nvSpPr>
          <p:cNvPr id="410" name="Google Shape;410;p28"/>
          <p:cNvSpPr txBox="1"/>
          <p:nvPr/>
        </p:nvSpPr>
        <p:spPr>
          <a:xfrm>
            <a:off x="2049601" y="3044952"/>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Universidad titular + opción de cesión para la empresa</a:t>
            </a:r>
            <a:endParaRPr/>
          </a:p>
        </p:txBody>
      </p:sp>
      <p:sp>
        <p:nvSpPr>
          <p:cNvPr id="411" name="Google Shape;411;p28"/>
          <p:cNvSpPr/>
          <p:nvPr/>
        </p:nvSpPr>
        <p:spPr>
          <a:xfrm>
            <a:off x="502920" y="3456432"/>
            <a:ext cx="10277856" cy="475488"/>
          </a:xfrm>
          <a:prstGeom prst="rect">
            <a:avLst/>
          </a:prstGeom>
          <a:solidFill>
            <a:srgbClr val="EBEBE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2" name="Google Shape;412;p28"/>
          <p:cNvSpPr txBox="1"/>
          <p:nvPr/>
        </p:nvSpPr>
        <p:spPr>
          <a:xfrm>
            <a:off x="594360" y="3520440"/>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4</a:t>
            </a:r>
            <a:endParaRPr/>
          </a:p>
        </p:txBody>
      </p:sp>
      <p:sp>
        <p:nvSpPr>
          <p:cNvPr id="413" name="Google Shape;413;p28"/>
          <p:cNvSpPr txBox="1"/>
          <p:nvPr/>
        </p:nvSpPr>
        <p:spPr>
          <a:xfrm>
            <a:off x="2049601" y="3520440"/>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Empresa titular + uso no comercial para la universidad</a:t>
            </a:r>
            <a:endParaRPr/>
          </a:p>
        </p:txBody>
      </p:sp>
      <p:sp>
        <p:nvSpPr>
          <p:cNvPr id="414" name="Google Shape;414;p28"/>
          <p:cNvSpPr/>
          <p:nvPr/>
        </p:nvSpPr>
        <p:spPr>
          <a:xfrm>
            <a:off x="502920" y="3931920"/>
            <a:ext cx="10277856" cy="475488"/>
          </a:xfrm>
          <a:prstGeom prst="rect">
            <a:avLst/>
          </a:prstGeom>
          <a:solidFill>
            <a:srgbClr val="F5F5F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5" name="Google Shape;415;p28"/>
          <p:cNvSpPr txBox="1"/>
          <p:nvPr/>
        </p:nvSpPr>
        <p:spPr>
          <a:xfrm>
            <a:off x="594360" y="3995928"/>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4A</a:t>
            </a:r>
            <a:endParaRPr/>
          </a:p>
        </p:txBody>
      </p:sp>
      <p:sp>
        <p:nvSpPr>
          <p:cNvPr id="416" name="Google Shape;416;p28"/>
          <p:cNvSpPr txBox="1"/>
          <p:nvPr/>
        </p:nvSpPr>
        <p:spPr>
          <a:xfrm>
            <a:off x="2049601" y="3995928"/>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Reparto de resultados entre las partes</a:t>
            </a:r>
            <a:endParaRPr/>
          </a:p>
        </p:txBody>
      </p:sp>
      <p:sp>
        <p:nvSpPr>
          <p:cNvPr id="417" name="Google Shape;417;p28"/>
          <p:cNvSpPr/>
          <p:nvPr/>
        </p:nvSpPr>
        <p:spPr>
          <a:xfrm>
            <a:off x="502920" y="4407408"/>
            <a:ext cx="10277856" cy="475488"/>
          </a:xfrm>
          <a:prstGeom prst="rect">
            <a:avLst/>
          </a:prstGeom>
          <a:solidFill>
            <a:srgbClr val="EBEBE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8" name="Google Shape;418;p28"/>
          <p:cNvSpPr txBox="1"/>
          <p:nvPr/>
        </p:nvSpPr>
        <p:spPr>
          <a:xfrm>
            <a:off x="594360" y="4471416"/>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5</a:t>
            </a:r>
            <a:endParaRPr/>
          </a:p>
        </p:txBody>
      </p:sp>
      <p:sp>
        <p:nvSpPr>
          <p:cNvPr id="419" name="Google Shape;419;p28"/>
          <p:cNvSpPr txBox="1"/>
          <p:nvPr/>
        </p:nvSpPr>
        <p:spPr>
          <a:xfrm>
            <a:off x="2049601" y="4471416"/>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Contract research: empresa titular + publicación restringida</a:t>
            </a:r>
            <a:endParaRPr/>
          </a:p>
        </p:txBody>
      </p:sp>
      <p:sp>
        <p:nvSpPr>
          <p:cNvPr id="420" name="Google Shape;420;p28"/>
          <p:cNvSpPr/>
          <p:nvPr/>
        </p:nvSpPr>
        <p:spPr>
          <a:xfrm>
            <a:off x="502920" y="4882896"/>
            <a:ext cx="10277856" cy="475488"/>
          </a:xfrm>
          <a:prstGeom prst="rect">
            <a:avLst/>
          </a:prstGeom>
          <a:solidFill>
            <a:srgbClr val="F5F5F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21" name="Google Shape;421;p28"/>
          <p:cNvSpPr txBox="1"/>
          <p:nvPr/>
        </p:nvSpPr>
        <p:spPr>
          <a:xfrm>
            <a:off x="594360" y="4946904"/>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6</a:t>
            </a:r>
            <a:endParaRPr/>
          </a:p>
        </p:txBody>
      </p:sp>
      <p:sp>
        <p:nvSpPr>
          <p:cNvPr id="422" name="Google Shape;422;p28"/>
          <p:cNvSpPr txBox="1"/>
          <p:nvPr/>
        </p:nvSpPr>
        <p:spPr>
          <a:xfrm>
            <a:off x="2049601" y="4946904"/>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Empresa titular + uso académico para la universidad</a:t>
            </a:r>
            <a:endParaRPr/>
          </a:p>
        </p:txBody>
      </p:sp>
      <p:sp>
        <p:nvSpPr>
          <p:cNvPr id="423" name="Google Shape;423;p28"/>
          <p:cNvSpPr txBox="1"/>
          <p:nvPr/>
        </p:nvSpPr>
        <p:spPr>
          <a:xfrm>
            <a:off x="502926" y="996725"/>
            <a:ext cx="10855800" cy="7356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MODELOS DE TITULARIDAD: LAMBERT TOOLKIT (BILATERAL)</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27" name="Shape 427"/>
        <p:cNvGrpSpPr/>
        <p:nvPr/>
      </p:nvGrpSpPr>
      <p:grpSpPr>
        <a:xfrm>
          <a:off x="0" y="0"/>
          <a:ext cx="0" cy="0"/>
          <a:chOff x="0" y="0"/>
          <a:chExt cx="0" cy="0"/>
        </a:xfrm>
      </p:grpSpPr>
      <p:sp>
        <p:nvSpPr>
          <p:cNvPr id="428" name="Google Shape;428;p29"/>
          <p:cNvSpPr txBox="1"/>
          <p:nvPr/>
        </p:nvSpPr>
        <p:spPr>
          <a:xfrm>
            <a:off x="502920" y="749808"/>
            <a:ext cx="9601200" cy="297000"/>
          </a:xfrm>
          <a:prstGeom prst="rect">
            <a:avLst/>
          </a:prstGeom>
          <a:noFill/>
          <a:ln>
            <a:noFill/>
          </a:ln>
        </p:spPr>
        <p:txBody>
          <a:bodyPr anchorCtr="0" anchor="t" bIns="45700" lIns="91425" spcFirstLastPara="1" rIns="91425" wrap="square" tIns="45700">
            <a:spAutoFit/>
          </a:bodyPr>
          <a:lstStyle/>
          <a:p>
            <a:pPr indent="0" lvl="0" marL="0" marR="0" rtl="0" algn="l">
              <a:lnSpc>
                <a:spcPct val="95000"/>
              </a:lnSpc>
              <a:spcBef>
                <a:spcPts val="0"/>
              </a:spcBef>
              <a:spcAft>
                <a:spcPts val="0"/>
              </a:spcAft>
              <a:buNone/>
            </a:pPr>
            <a:r>
              <a:t/>
            </a:r>
            <a:endParaRPr/>
          </a:p>
        </p:txBody>
      </p:sp>
      <p:sp>
        <p:nvSpPr>
          <p:cNvPr id="429" name="Google Shape;429;p29"/>
          <p:cNvSpPr/>
          <p:nvPr/>
        </p:nvSpPr>
        <p:spPr>
          <a:xfrm>
            <a:off x="502920" y="1554480"/>
            <a:ext cx="10277856" cy="475488"/>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30" name="Google Shape;430;p29"/>
          <p:cNvSpPr txBox="1"/>
          <p:nvPr/>
        </p:nvSpPr>
        <p:spPr>
          <a:xfrm>
            <a:off x="594349" y="1618500"/>
            <a:ext cx="1058400" cy="315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50">
                <a:solidFill>
                  <a:srgbClr val="FFFFFF"/>
                </a:solidFill>
                <a:latin typeface="Montserrat Medium"/>
                <a:ea typeface="Montserrat Medium"/>
                <a:cs typeface="Montserrat Medium"/>
                <a:sym typeface="Montserrat Medium"/>
              </a:rPr>
              <a:t>MODELO</a:t>
            </a:r>
            <a:endParaRPr/>
          </a:p>
        </p:txBody>
      </p:sp>
      <p:sp>
        <p:nvSpPr>
          <p:cNvPr id="431" name="Google Shape;431;p29"/>
          <p:cNvSpPr txBox="1"/>
          <p:nvPr/>
        </p:nvSpPr>
        <p:spPr>
          <a:xfrm>
            <a:off x="1923535" y="1618488"/>
            <a:ext cx="9189600" cy="315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50">
                <a:solidFill>
                  <a:srgbClr val="FFFFFF"/>
                </a:solidFill>
                <a:latin typeface="Montserrat Medium"/>
                <a:ea typeface="Montserrat Medium"/>
                <a:cs typeface="Montserrat Medium"/>
                <a:sym typeface="Montserrat Medium"/>
              </a:rPr>
              <a:t>CRITERIO DE ASIGNACIÓN DE PI</a:t>
            </a:r>
            <a:endParaRPr/>
          </a:p>
        </p:txBody>
      </p:sp>
      <p:sp>
        <p:nvSpPr>
          <p:cNvPr id="432" name="Google Shape;432;p29"/>
          <p:cNvSpPr/>
          <p:nvPr/>
        </p:nvSpPr>
        <p:spPr>
          <a:xfrm>
            <a:off x="502920" y="2029968"/>
            <a:ext cx="10277856" cy="475488"/>
          </a:xfrm>
          <a:prstGeom prst="rect">
            <a:avLst/>
          </a:prstGeom>
          <a:solidFill>
            <a:srgbClr val="F5F5F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33" name="Google Shape;433;p29"/>
          <p:cNvSpPr txBox="1"/>
          <p:nvPr/>
        </p:nvSpPr>
        <p:spPr>
          <a:xfrm>
            <a:off x="594360" y="2093976"/>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A</a:t>
            </a:r>
            <a:endParaRPr/>
          </a:p>
        </p:txBody>
      </p:sp>
      <p:sp>
        <p:nvSpPr>
          <p:cNvPr id="434" name="Google Shape;434;p29"/>
          <p:cNvSpPr txBox="1"/>
          <p:nvPr/>
        </p:nvSpPr>
        <p:spPr>
          <a:xfrm>
            <a:off x="1923535" y="2093976"/>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Cada parte conserva su propia PI</a:t>
            </a:r>
            <a:endParaRPr/>
          </a:p>
        </p:txBody>
      </p:sp>
      <p:sp>
        <p:nvSpPr>
          <p:cNvPr id="435" name="Google Shape;435;p29"/>
          <p:cNvSpPr/>
          <p:nvPr/>
        </p:nvSpPr>
        <p:spPr>
          <a:xfrm>
            <a:off x="502920" y="2505456"/>
            <a:ext cx="10277856" cy="475488"/>
          </a:xfrm>
          <a:prstGeom prst="rect">
            <a:avLst/>
          </a:prstGeom>
          <a:solidFill>
            <a:srgbClr val="EBEBE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36" name="Google Shape;436;p29"/>
          <p:cNvSpPr txBox="1"/>
          <p:nvPr/>
        </p:nvSpPr>
        <p:spPr>
          <a:xfrm>
            <a:off x="594360" y="2569464"/>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B</a:t>
            </a:r>
            <a:endParaRPr/>
          </a:p>
        </p:txBody>
      </p:sp>
      <p:sp>
        <p:nvSpPr>
          <p:cNvPr id="437" name="Google Shape;437;p29"/>
          <p:cNvSpPr txBox="1"/>
          <p:nvPr/>
        </p:nvSpPr>
        <p:spPr>
          <a:xfrm>
            <a:off x="1923535" y="2569464"/>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PI concentrada en un líder del consorcio</a:t>
            </a:r>
            <a:endParaRPr/>
          </a:p>
        </p:txBody>
      </p:sp>
      <p:sp>
        <p:nvSpPr>
          <p:cNvPr id="438" name="Google Shape;438;p29"/>
          <p:cNvSpPr/>
          <p:nvPr/>
        </p:nvSpPr>
        <p:spPr>
          <a:xfrm>
            <a:off x="502920" y="2980944"/>
            <a:ext cx="10277856" cy="475488"/>
          </a:xfrm>
          <a:prstGeom prst="rect">
            <a:avLst/>
          </a:prstGeom>
          <a:solidFill>
            <a:srgbClr val="F5F5F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39" name="Google Shape;439;p29"/>
          <p:cNvSpPr txBox="1"/>
          <p:nvPr/>
        </p:nvSpPr>
        <p:spPr>
          <a:xfrm>
            <a:off x="594360" y="3044952"/>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C</a:t>
            </a:r>
            <a:endParaRPr/>
          </a:p>
        </p:txBody>
      </p:sp>
      <p:sp>
        <p:nvSpPr>
          <p:cNvPr id="440" name="Google Shape;440;p29"/>
          <p:cNvSpPr txBox="1"/>
          <p:nvPr/>
        </p:nvSpPr>
        <p:spPr>
          <a:xfrm>
            <a:off x="1923535" y="3044952"/>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PI asignada según el negocio principal de cada parte</a:t>
            </a:r>
            <a:endParaRPr/>
          </a:p>
        </p:txBody>
      </p:sp>
      <p:sp>
        <p:nvSpPr>
          <p:cNvPr id="441" name="Google Shape;441;p29"/>
          <p:cNvSpPr/>
          <p:nvPr/>
        </p:nvSpPr>
        <p:spPr>
          <a:xfrm>
            <a:off x="502920" y="3456432"/>
            <a:ext cx="10277856" cy="475488"/>
          </a:xfrm>
          <a:prstGeom prst="rect">
            <a:avLst/>
          </a:prstGeom>
          <a:solidFill>
            <a:srgbClr val="EBEBE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42" name="Google Shape;442;p29"/>
          <p:cNvSpPr txBox="1"/>
          <p:nvPr/>
        </p:nvSpPr>
        <p:spPr>
          <a:xfrm>
            <a:off x="594360" y="3520440"/>
            <a:ext cx="777240" cy="4754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Medium"/>
                <a:ea typeface="Montserrat Medium"/>
                <a:cs typeface="Montserrat Medium"/>
                <a:sym typeface="Montserrat Medium"/>
              </a:rPr>
              <a:t>D</a:t>
            </a:r>
            <a:endParaRPr/>
          </a:p>
        </p:txBody>
      </p:sp>
      <p:sp>
        <p:nvSpPr>
          <p:cNvPr id="443" name="Google Shape;443;p29"/>
          <p:cNvSpPr txBox="1"/>
          <p:nvPr/>
        </p:nvSpPr>
        <p:spPr>
          <a:xfrm>
            <a:off x="1923535" y="3520440"/>
            <a:ext cx="9189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800">
                <a:solidFill>
                  <a:srgbClr val="1A1B6B"/>
                </a:solidFill>
                <a:latin typeface="Arial"/>
                <a:ea typeface="Arial"/>
                <a:cs typeface="Arial"/>
                <a:sym typeface="Arial"/>
              </a:rPr>
              <a:t>PI propia + licencia solo para el proyecto</a:t>
            </a:r>
            <a:endParaRPr/>
          </a:p>
        </p:txBody>
      </p:sp>
      <p:sp>
        <p:nvSpPr>
          <p:cNvPr id="444" name="Google Shape;444;p29"/>
          <p:cNvSpPr txBox="1"/>
          <p:nvPr/>
        </p:nvSpPr>
        <p:spPr>
          <a:xfrm>
            <a:off x="502926" y="996725"/>
            <a:ext cx="10855800" cy="7356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MODELOS DE TITULARIDAD: LAMBERT TOOLKIT (CONSORCIO)</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9" name="Shape 99"/>
        <p:cNvGrpSpPr/>
        <p:nvPr/>
      </p:nvGrpSpPr>
      <p:grpSpPr>
        <a:xfrm>
          <a:off x="0" y="0"/>
          <a:ext cx="0" cy="0"/>
          <a:chOff x="0" y="0"/>
          <a:chExt cx="0" cy="0"/>
        </a:xfrm>
      </p:grpSpPr>
      <p:sp>
        <p:nvSpPr>
          <p:cNvPr id="100" name="Google Shape;100;p3"/>
          <p:cNvSpPr/>
          <p:nvPr/>
        </p:nvSpPr>
        <p:spPr>
          <a:xfrm>
            <a:off x="457200" y="1627632"/>
            <a:ext cx="9875520" cy="676656"/>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1" name="Google Shape;101;p3"/>
          <p:cNvSpPr txBox="1"/>
          <p:nvPr/>
        </p:nvSpPr>
        <p:spPr>
          <a:xfrm>
            <a:off x="640072" y="1737350"/>
            <a:ext cx="48252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2000">
                <a:solidFill>
                  <a:srgbClr val="FFFFFF"/>
                </a:solidFill>
                <a:latin typeface="Montserrat Medium"/>
                <a:ea typeface="Montserrat Medium"/>
                <a:cs typeface="Montserrat Medium"/>
                <a:sym typeface="Montserrat Medium"/>
              </a:rPr>
              <a:t>Investigación universitaria</a:t>
            </a:r>
            <a:endParaRPr sz="2000"/>
          </a:p>
        </p:txBody>
      </p:sp>
      <p:sp>
        <p:nvSpPr>
          <p:cNvPr id="102" name="Google Shape;102;p3"/>
          <p:cNvSpPr/>
          <p:nvPr/>
        </p:nvSpPr>
        <p:spPr>
          <a:xfrm>
            <a:off x="457200" y="2386584"/>
            <a:ext cx="8097926" cy="676656"/>
          </a:xfrm>
          <a:prstGeom prst="rect">
            <a:avLst/>
          </a:prstGeom>
          <a:solidFill>
            <a:srgbClr val="E05A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 name="Google Shape;103;p3"/>
          <p:cNvSpPr txBox="1"/>
          <p:nvPr/>
        </p:nvSpPr>
        <p:spPr>
          <a:xfrm>
            <a:off x="640070" y="2496300"/>
            <a:ext cx="47343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2000">
                <a:solidFill>
                  <a:srgbClr val="FFFFFF"/>
                </a:solidFill>
                <a:latin typeface="Montserrat Medium"/>
                <a:ea typeface="Montserrat Medium"/>
                <a:cs typeface="Montserrat Medium"/>
                <a:sym typeface="Montserrat Medium"/>
              </a:rPr>
              <a:t>Resultados</a:t>
            </a:r>
            <a:r>
              <a:rPr b="1" lang="es-EC" sz="2000">
                <a:solidFill>
                  <a:srgbClr val="FFFFFF"/>
                </a:solidFill>
                <a:latin typeface="Montserrat"/>
                <a:ea typeface="Montserrat"/>
                <a:cs typeface="Montserrat"/>
                <a:sym typeface="Montserrat"/>
              </a:rPr>
              <a:t> protegibles</a:t>
            </a:r>
            <a:endParaRPr sz="2000">
              <a:latin typeface="Montserrat"/>
              <a:ea typeface="Montserrat"/>
              <a:cs typeface="Montserrat"/>
              <a:sym typeface="Montserrat"/>
            </a:endParaRPr>
          </a:p>
        </p:txBody>
      </p:sp>
      <p:sp>
        <p:nvSpPr>
          <p:cNvPr id="104" name="Google Shape;104;p3"/>
          <p:cNvSpPr/>
          <p:nvPr/>
        </p:nvSpPr>
        <p:spPr>
          <a:xfrm>
            <a:off x="457200" y="3145536"/>
            <a:ext cx="6517843" cy="676656"/>
          </a:xfrm>
          <a:prstGeom prst="rect">
            <a:avLst/>
          </a:prstGeom>
          <a:solidFill>
            <a:srgbClr val="C04A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 name="Google Shape;105;p3"/>
          <p:cNvSpPr txBox="1"/>
          <p:nvPr/>
        </p:nvSpPr>
        <p:spPr>
          <a:xfrm>
            <a:off x="640069" y="3255275"/>
            <a:ext cx="32205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2000">
                <a:solidFill>
                  <a:srgbClr val="FFFFFF"/>
                </a:solidFill>
                <a:latin typeface="Montserrat Medium"/>
                <a:ea typeface="Montserrat Medium"/>
                <a:cs typeface="Montserrat Medium"/>
                <a:sym typeface="Montserrat Medium"/>
              </a:rPr>
              <a:t>Patente</a:t>
            </a:r>
            <a:r>
              <a:rPr b="1" lang="es-EC" sz="2000">
                <a:solidFill>
                  <a:srgbClr val="FFFFFF"/>
                </a:solidFill>
                <a:latin typeface="Montserrat Medium"/>
                <a:ea typeface="Montserrat Medium"/>
                <a:cs typeface="Montserrat Medium"/>
                <a:sym typeface="Montserrat Medium"/>
              </a:rPr>
              <a:t> / PI</a:t>
            </a:r>
            <a:endParaRPr/>
          </a:p>
        </p:txBody>
      </p:sp>
      <p:sp>
        <p:nvSpPr>
          <p:cNvPr id="106" name="Google Shape;106;p3"/>
          <p:cNvSpPr/>
          <p:nvPr/>
        </p:nvSpPr>
        <p:spPr>
          <a:xfrm>
            <a:off x="457200" y="3904488"/>
            <a:ext cx="5135270" cy="676656"/>
          </a:xfrm>
          <a:prstGeom prst="rect">
            <a:avLst/>
          </a:prstGeom>
          <a:solidFill>
            <a:srgbClr val="A03A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7" name="Google Shape;107;p3"/>
          <p:cNvSpPr txBox="1"/>
          <p:nvPr/>
        </p:nvSpPr>
        <p:spPr>
          <a:xfrm>
            <a:off x="640073" y="4014225"/>
            <a:ext cx="56124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2000">
                <a:solidFill>
                  <a:srgbClr val="FFFFFF"/>
                </a:solidFill>
                <a:latin typeface="Montserrat Medium"/>
                <a:ea typeface="Montserrat Medium"/>
                <a:cs typeface="Montserrat Medium"/>
                <a:sym typeface="Montserrat Medium"/>
              </a:rPr>
              <a:t>Licencia/Transferencia tecnológica</a:t>
            </a:r>
            <a:endParaRPr/>
          </a:p>
        </p:txBody>
      </p:sp>
      <p:sp>
        <p:nvSpPr>
          <p:cNvPr id="108" name="Google Shape;108;p3"/>
          <p:cNvSpPr/>
          <p:nvPr/>
        </p:nvSpPr>
        <p:spPr>
          <a:xfrm>
            <a:off x="457200" y="4663440"/>
            <a:ext cx="3950208" cy="676656"/>
          </a:xfrm>
          <a:prstGeom prst="rect">
            <a:avLst/>
          </a:prstGeom>
          <a:solidFill>
            <a:srgbClr val="802A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 name="Google Shape;109;p3"/>
          <p:cNvSpPr txBox="1"/>
          <p:nvPr/>
        </p:nvSpPr>
        <p:spPr>
          <a:xfrm>
            <a:off x="640072" y="4773175"/>
            <a:ext cx="38865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2000">
                <a:solidFill>
                  <a:srgbClr val="FFFFFF"/>
                </a:solidFill>
                <a:latin typeface="Montserrat Medium"/>
                <a:ea typeface="Montserrat Medium"/>
                <a:cs typeface="Montserrat Medium"/>
                <a:sym typeface="Montserrat Medium"/>
              </a:rPr>
              <a:t>Producto / Mercado</a:t>
            </a:r>
            <a:endParaRPr/>
          </a:p>
        </p:txBody>
      </p:sp>
      <p:sp>
        <p:nvSpPr>
          <p:cNvPr id="110" name="Google Shape;110;p3"/>
          <p:cNvSpPr txBox="1"/>
          <p:nvPr/>
        </p:nvSpPr>
        <p:spPr>
          <a:xfrm>
            <a:off x="457200" y="6492240"/>
            <a:ext cx="10058400" cy="32004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i="1" lang="es-EC" sz="1100">
                <a:solidFill>
                  <a:srgbClr val="999999"/>
                </a:solidFill>
                <a:latin typeface="Arial"/>
                <a:ea typeface="Arial"/>
                <a:cs typeface="Arial"/>
                <a:sym typeface="Arial"/>
              </a:rPr>
              <a:t>* Porcentajes ilustrativos — Fuente: RICYT / literatura internacional</a:t>
            </a:r>
            <a:endParaRPr/>
          </a:p>
        </p:txBody>
      </p:sp>
      <p:sp>
        <p:nvSpPr>
          <p:cNvPr id="111" name="Google Shape;111;p3"/>
          <p:cNvSpPr txBox="1"/>
          <p:nvPr/>
        </p:nvSpPr>
        <p:spPr>
          <a:xfrm>
            <a:off x="502926" y="1022300"/>
            <a:ext cx="11118000" cy="7479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DEL LABORATORIO AL MERCADO: SOLO UNA PARTE LLEGA AL FINAL</a:t>
            </a:r>
            <a:endParaRPr>
              <a:solidFill>
                <a:schemeClr val="dk1"/>
              </a:solidFill>
            </a:endParaRPr>
          </a:p>
          <a:p>
            <a:pPr indent="0" lvl="0" marL="0" rtl="0" algn="l">
              <a:lnSpc>
                <a:spcPct val="95000"/>
              </a:lnSpc>
              <a:spcBef>
                <a:spcPts val="0"/>
              </a:spcBef>
              <a:spcAft>
                <a:spcPts val="0"/>
              </a:spcAft>
              <a:buNone/>
            </a:pPr>
            <a:r>
              <a:t/>
            </a:r>
            <a:endParaRPr b="1" sz="2400">
              <a:solidFill>
                <a:srgbClr val="1A1B6B"/>
              </a:solidFill>
              <a:latin typeface="Montserrat"/>
              <a:ea typeface="Montserrat"/>
              <a:cs typeface="Montserrat"/>
              <a:sym typeface="Montserra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48" name="Shape 448"/>
        <p:cNvGrpSpPr/>
        <p:nvPr/>
      </p:nvGrpSpPr>
      <p:grpSpPr>
        <a:xfrm>
          <a:off x="0" y="0"/>
          <a:ext cx="0" cy="0"/>
          <a:chOff x="0" y="0"/>
          <a:chExt cx="0" cy="0"/>
        </a:xfrm>
      </p:grpSpPr>
      <p:grpSp>
        <p:nvGrpSpPr>
          <p:cNvPr id="449" name="Google Shape;449;p30"/>
          <p:cNvGrpSpPr/>
          <p:nvPr/>
        </p:nvGrpSpPr>
        <p:grpSpPr>
          <a:xfrm>
            <a:off x="502920" y="1792350"/>
            <a:ext cx="10058399" cy="4144321"/>
            <a:chOff x="0" y="22514"/>
            <a:chExt cx="10058399" cy="4144321"/>
          </a:xfrm>
        </p:grpSpPr>
        <p:sp>
          <p:nvSpPr>
            <p:cNvPr id="450" name="Google Shape;450;p30"/>
            <p:cNvSpPr/>
            <p:nvPr/>
          </p:nvSpPr>
          <p:spPr>
            <a:xfrm>
              <a:off x="0" y="22514"/>
              <a:ext cx="10058399" cy="1759680"/>
            </a:xfrm>
            <a:prstGeom prst="roundRect">
              <a:avLst>
                <a:gd fmla="val 16667" name="adj"/>
              </a:avLst>
            </a:prstGeom>
            <a:solidFill>
              <a:srgbClr val="001566"/>
            </a:solidFill>
            <a:ln cap="flat" cmpd="sng" w="1905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30"/>
            <p:cNvSpPr txBox="1"/>
            <p:nvPr/>
          </p:nvSpPr>
          <p:spPr>
            <a:xfrm>
              <a:off x="85900" y="108414"/>
              <a:ext cx="9886599" cy="1587880"/>
            </a:xfrm>
            <a:prstGeom prst="rect">
              <a:avLst/>
            </a:prstGeom>
            <a:solidFill>
              <a:srgbClr val="001566"/>
            </a:solid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Clr>
                  <a:schemeClr val="lt1"/>
                </a:buClr>
                <a:buSzPts val="3200"/>
                <a:buFont typeface="Montserrat Medium"/>
                <a:buNone/>
              </a:pPr>
              <a:r>
                <a:rPr lang="es-EC" sz="2600">
                  <a:solidFill>
                    <a:schemeClr val="lt1"/>
                  </a:solidFill>
                  <a:latin typeface="Montserrat Medium"/>
                  <a:ea typeface="Montserrat Medium"/>
                  <a:cs typeface="Montserrat Medium"/>
                  <a:sym typeface="Montserrat Medium"/>
                </a:rPr>
                <a:t>▸  Vehículos empresariales generados directamente a partir de resultados de investigación académica, impulsados generalmente por los propios investigadores</a:t>
              </a:r>
              <a:endParaRPr sz="2600">
                <a:solidFill>
                  <a:schemeClr val="lt1"/>
                </a:solidFill>
                <a:latin typeface="Montserrat Medium"/>
                <a:ea typeface="Montserrat Medium"/>
                <a:cs typeface="Montserrat Medium"/>
                <a:sym typeface="Montserrat Medium"/>
              </a:endParaRPr>
            </a:p>
          </p:txBody>
        </p:sp>
        <p:sp>
          <p:nvSpPr>
            <p:cNvPr id="452" name="Google Shape;452;p30"/>
            <p:cNvSpPr/>
            <p:nvPr/>
          </p:nvSpPr>
          <p:spPr>
            <a:xfrm>
              <a:off x="0" y="1782195"/>
              <a:ext cx="10058399" cy="238464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30"/>
            <p:cNvSpPr txBox="1"/>
            <p:nvPr/>
          </p:nvSpPr>
          <p:spPr>
            <a:xfrm>
              <a:off x="0" y="1782195"/>
              <a:ext cx="10058399" cy="2384640"/>
            </a:xfrm>
            <a:prstGeom prst="rect">
              <a:avLst/>
            </a:prstGeom>
            <a:noFill/>
            <a:ln>
              <a:noFill/>
            </a:ln>
          </p:spPr>
          <p:txBody>
            <a:bodyPr anchorCtr="0" anchor="t" bIns="40625" lIns="319350" spcFirstLastPara="1" rIns="227575" wrap="square" tIns="40625">
              <a:noAutofit/>
            </a:bodyPr>
            <a:lstStyle/>
            <a:p>
              <a:pPr indent="-203200" lvl="1" marL="228600" marR="0" rtl="0" algn="l">
                <a:lnSpc>
                  <a:spcPct val="90000"/>
                </a:lnSpc>
                <a:spcBef>
                  <a:spcPts val="0"/>
                </a:spcBef>
                <a:spcAft>
                  <a:spcPts val="0"/>
                </a:spcAft>
                <a:buClr>
                  <a:schemeClr val="dk1"/>
                </a:buClr>
                <a:buSzPts val="2100"/>
                <a:buFont typeface="Montserrat"/>
                <a:buChar char="•"/>
              </a:pPr>
              <a:r>
                <a:rPr b="1" i="0" lang="es-EC" sz="2100" u="none" cap="none" strike="noStrike">
                  <a:solidFill>
                    <a:schemeClr val="dk1"/>
                  </a:solidFill>
                  <a:latin typeface="Montserrat"/>
                  <a:ea typeface="Montserrat"/>
                  <a:cs typeface="Montserrat"/>
                  <a:sym typeface="Montserrat"/>
                </a:rPr>
                <a:t>Ventajas frente a otros esquemas de TT</a:t>
              </a:r>
              <a:endParaRPr i="0" sz="2100" u="none" cap="none" strike="noStrike">
                <a:solidFill>
                  <a:schemeClr val="dk1"/>
                </a:solidFill>
                <a:latin typeface="Montserrat Medium"/>
                <a:ea typeface="Montserrat Medium"/>
                <a:cs typeface="Montserrat Medium"/>
                <a:sym typeface="Montserrat Medium"/>
              </a:endParaRPr>
            </a:p>
            <a:p>
              <a:pPr indent="-203200" lvl="1" marL="228600" marR="0" rtl="0" algn="l">
                <a:lnSpc>
                  <a:spcPct val="90000"/>
                </a:lnSpc>
                <a:spcBef>
                  <a:spcPts val="500"/>
                </a:spcBef>
                <a:spcAft>
                  <a:spcPts val="0"/>
                </a:spcAft>
                <a:buClr>
                  <a:schemeClr val="dk1"/>
                </a:buClr>
                <a:buSzPts val="2100"/>
                <a:buFont typeface="Montserrat Medium"/>
                <a:buChar char="•"/>
              </a:pPr>
              <a:r>
                <a:rPr i="0" lang="es-EC" sz="2100" u="none" cap="none" strike="noStrike">
                  <a:solidFill>
                    <a:schemeClr val="dk1"/>
                  </a:solidFill>
                  <a:latin typeface="Montserrat Medium"/>
                  <a:ea typeface="Montserrat Medium"/>
                  <a:cs typeface="Montserrat Medium"/>
                  <a:sym typeface="Montserrat Medium"/>
                </a:rPr>
                <a:t>Marco jurídicos de CyT y normas universitarias deben establecer reglas claras para investigadores en esta materia y evitar trabas institucionales</a:t>
              </a:r>
              <a:endParaRPr i="0" sz="2100" u="none" cap="none" strike="noStrike">
                <a:solidFill>
                  <a:schemeClr val="dk1"/>
                </a:solidFill>
                <a:latin typeface="Montserrat Medium"/>
                <a:ea typeface="Montserrat Medium"/>
                <a:cs typeface="Montserrat Medium"/>
                <a:sym typeface="Montserrat Medium"/>
              </a:endParaRPr>
            </a:p>
            <a:p>
              <a:pPr indent="-203200" lvl="1" marL="228600" marR="0" rtl="0" algn="l">
                <a:lnSpc>
                  <a:spcPct val="90000"/>
                </a:lnSpc>
                <a:spcBef>
                  <a:spcPts val="500"/>
                </a:spcBef>
                <a:spcAft>
                  <a:spcPts val="0"/>
                </a:spcAft>
                <a:buClr>
                  <a:schemeClr val="dk1"/>
                </a:buClr>
                <a:buSzPts val="2100"/>
                <a:buFont typeface="Montserrat Medium"/>
                <a:buChar char="•"/>
              </a:pPr>
              <a:r>
                <a:rPr i="0" lang="es-EC" sz="2100" u="none" cap="none" strike="noStrike">
                  <a:solidFill>
                    <a:schemeClr val="dk1"/>
                  </a:solidFill>
                  <a:latin typeface="Montserrat Medium"/>
                  <a:ea typeface="Montserrat Medium"/>
                  <a:cs typeface="Montserrat Medium"/>
                  <a:sym typeface="Montserrat Medium"/>
                </a:rPr>
                <a:t>Generalmente son iniciativas que apuntan desde su concepción al mercado global por lo que una visión clara de PI desde el inicio es esencial para su éxito.</a:t>
              </a:r>
              <a:r>
                <a:rPr i="0" lang="es-EC" sz="2100" u="none" cap="none" strike="noStrike">
                  <a:solidFill>
                    <a:schemeClr val="dk1"/>
                  </a:solidFill>
                  <a:latin typeface="Montserrat"/>
                  <a:ea typeface="Montserrat"/>
                  <a:cs typeface="Montserrat"/>
                  <a:sym typeface="Montserrat"/>
                </a:rPr>
                <a:t> </a:t>
              </a:r>
              <a:endParaRPr i="0" sz="2100" u="none" cap="none" strike="noStrike">
                <a:solidFill>
                  <a:schemeClr val="dk1"/>
                </a:solidFill>
                <a:latin typeface="Montserrat"/>
                <a:ea typeface="Montserrat"/>
                <a:cs typeface="Montserrat"/>
                <a:sym typeface="Montserrat"/>
              </a:endParaRPr>
            </a:p>
          </p:txBody>
        </p:sp>
      </p:grpSp>
      <p:sp>
        <p:nvSpPr>
          <p:cNvPr id="454" name="Google Shape;454;p30"/>
          <p:cNvSpPr txBox="1"/>
          <p:nvPr/>
        </p:nvSpPr>
        <p:spPr>
          <a:xfrm>
            <a:off x="502926" y="996725"/>
            <a:ext cx="10855800" cy="10575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TITULARIDAD Y EXPLOTACIÓN: EXPLOTACIÓN MEDIANTE “START-UPS” y “SPIN-OFFS”</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58" name="Shape 458"/>
        <p:cNvGrpSpPr/>
        <p:nvPr/>
      </p:nvGrpSpPr>
      <p:grpSpPr>
        <a:xfrm>
          <a:off x="0" y="0"/>
          <a:ext cx="0" cy="0"/>
          <a:chOff x="0" y="0"/>
          <a:chExt cx="0" cy="0"/>
        </a:xfrm>
      </p:grpSpPr>
      <p:sp>
        <p:nvSpPr>
          <p:cNvPr id="459" name="Google Shape;459;p31"/>
          <p:cNvSpPr txBox="1"/>
          <p:nvPr/>
        </p:nvSpPr>
        <p:spPr>
          <a:xfrm>
            <a:off x="1336761" y="467025"/>
            <a:ext cx="9636000" cy="2862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None/>
            </a:pPr>
            <a:r>
              <a:t/>
            </a:r>
            <a:endParaRPr/>
          </a:p>
        </p:txBody>
      </p:sp>
      <p:sp>
        <p:nvSpPr>
          <p:cNvPr id="460" name="Google Shape;460;p31"/>
          <p:cNvSpPr txBox="1"/>
          <p:nvPr/>
        </p:nvSpPr>
        <p:spPr>
          <a:xfrm>
            <a:off x="457200" y="2127130"/>
            <a:ext cx="6126600" cy="6741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600">
                <a:solidFill>
                  <a:srgbClr val="1A1B6B"/>
                </a:solidFill>
                <a:latin typeface="Montserrat"/>
                <a:ea typeface="Montserrat"/>
                <a:cs typeface="Montserrat"/>
                <a:sym typeface="Montserrat"/>
              </a:rPr>
              <a:t>▸  </a:t>
            </a:r>
            <a:r>
              <a:rPr lang="es-EC" sz="1800">
                <a:solidFill>
                  <a:srgbClr val="1A1B6B"/>
                </a:solidFill>
                <a:latin typeface="Montserrat"/>
                <a:ea typeface="Montserrat"/>
                <a:cs typeface="Montserrat"/>
                <a:sym typeface="Montserrat"/>
              </a:rPr>
              <a:t>Startup científica uruguaya surgida de investigaciones de la Facultad de Ciencias (Udelar)</a:t>
            </a:r>
            <a:endParaRPr>
              <a:latin typeface="Montserrat"/>
              <a:ea typeface="Montserrat"/>
              <a:cs typeface="Montserrat"/>
              <a:sym typeface="Montserrat"/>
            </a:endParaRPr>
          </a:p>
        </p:txBody>
      </p:sp>
      <p:sp>
        <p:nvSpPr>
          <p:cNvPr id="461" name="Google Shape;461;p31"/>
          <p:cNvSpPr txBox="1"/>
          <p:nvPr/>
        </p:nvSpPr>
        <p:spPr>
          <a:xfrm>
            <a:off x="457200" y="2876943"/>
            <a:ext cx="5943600" cy="6741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  Colaboración con el Instituto Antártico Uruguayo · Apoyo de la ANII y el fondo VC GridX</a:t>
            </a:r>
            <a:endParaRPr sz="1800">
              <a:solidFill>
                <a:srgbClr val="1A1B6B"/>
              </a:solidFill>
              <a:latin typeface="Montserrat"/>
              <a:ea typeface="Montserrat"/>
              <a:cs typeface="Montserrat"/>
              <a:sym typeface="Montserrat"/>
            </a:endParaRPr>
          </a:p>
        </p:txBody>
      </p:sp>
      <p:sp>
        <p:nvSpPr>
          <p:cNvPr id="462" name="Google Shape;462;p31"/>
          <p:cNvSpPr txBox="1"/>
          <p:nvPr/>
        </p:nvSpPr>
        <p:spPr>
          <a:xfrm>
            <a:off x="457200" y="4521526"/>
            <a:ext cx="5943600" cy="9789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1" lang="es-EC" sz="1500">
                <a:solidFill>
                  <a:srgbClr val="FF6B00"/>
                </a:solidFill>
                <a:latin typeface="Montserrat"/>
                <a:ea typeface="Montserrat"/>
                <a:cs typeface="Montserrat"/>
                <a:sym typeface="Montserrat"/>
              </a:rPr>
              <a:t>★  </a:t>
            </a:r>
            <a:r>
              <a:rPr b="1" lang="es-EC" sz="1800">
                <a:solidFill>
                  <a:srgbClr val="FF6B00"/>
                </a:solidFill>
                <a:latin typeface="Montserrat"/>
                <a:ea typeface="Montserrat"/>
                <a:cs typeface="Montserrat"/>
                <a:sym typeface="Montserrat"/>
              </a:rPr>
              <a:t>Tecnología: enzimas antárticas que reparan daño en el ADN causado por radiación UV con aplicación al mercado cosmético</a:t>
            </a:r>
            <a:endParaRPr>
              <a:latin typeface="Montserrat"/>
              <a:ea typeface="Montserrat"/>
              <a:cs typeface="Montserrat"/>
              <a:sym typeface="Montserrat"/>
            </a:endParaRPr>
          </a:p>
        </p:txBody>
      </p:sp>
      <p:pic>
        <p:nvPicPr>
          <p:cNvPr descr="Antarka | The Future of Skincare Begins at the Source" id="463" name="Google Shape;463;p31"/>
          <p:cNvPicPr preferRelativeResize="0"/>
          <p:nvPr/>
        </p:nvPicPr>
        <p:blipFill rotWithShape="1">
          <a:blip r:embed="rId4">
            <a:alphaModFix/>
          </a:blip>
          <a:srcRect b="0" l="0" r="0" t="0"/>
          <a:stretch/>
        </p:blipFill>
        <p:spPr>
          <a:xfrm>
            <a:off x="6861225" y="2219977"/>
            <a:ext cx="4111526" cy="2153375"/>
          </a:xfrm>
          <a:prstGeom prst="rect">
            <a:avLst/>
          </a:prstGeom>
          <a:noFill/>
          <a:ln>
            <a:noFill/>
          </a:ln>
        </p:spPr>
      </p:pic>
      <p:sp>
        <p:nvSpPr>
          <p:cNvPr id="464" name="Google Shape;464;p31"/>
          <p:cNvSpPr txBox="1"/>
          <p:nvPr/>
        </p:nvSpPr>
        <p:spPr>
          <a:xfrm>
            <a:off x="502926" y="996725"/>
            <a:ext cx="10855800" cy="9681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dk1"/>
              </a:buClr>
              <a:buFont typeface="Arial"/>
              <a:buNone/>
            </a:pPr>
            <a:r>
              <a:rPr b="1" lang="es-EC" sz="2000">
                <a:solidFill>
                  <a:srgbClr val="1A1B6B"/>
                </a:solidFill>
                <a:latin typeface="Montserrat Medium"/>
                <a:ea typeface="Montserrat Medium"/>
                <a:cs typeface="Montserrat Medium"/>
                <a:sym typeface="Montserrat Medium"/>
              </a:rPr>
              <a:t>CASO DE ÉXITO - ANTARKA – ALIANZA PÚBLICO-PRIVADA EN URUGUAY MEDIANTE “START UP”</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
        <p:nvSpPr>
          <p:cNvPr id="465" name="Google Shape;465;p31"/>
          <p:cNvSpPr txBox="1"/>
          <p:nvPr/>
        </p:nvSpPr>
        <p:spPr>
          <a:xfrm>
            <a:off x="457200" y="3699255"/>
            <a:ext cx="6253500" cy="6741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  Patentes solicitadas a nombre de Udelar y </a:t>
            </a:r>
            <a:endParaRPr sz="1800">
              <a:solidFill>
                <a:srgbClr val="1A1B6B"/>
              </a:solidFill>
              <a:latin typeface="Montserrat"/>
              <a:ea typeface="Montserrat"/>
              <a:cs typeface="Montserrat"/>
              <a:sym typeface="Montserrat"/>
            </a:endParaRPr>
          </a:p>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Instituto Ant</a:t>
            </a:r>
            <a:r>
              <a:rPr lang="es-EC" sz="1800">
                <a:solidFill>
                  <a:srgbClr val="1A1B6B"/>
                </a:solidFill>
                <a:latin typeface="Montserrat"/>
                <a:ea typeface="Montserrat"/>
                <a:cs typeface="Montserrat"/>
                <a:sym typeface="Montserrat"/>
              </a:rPr>
              <a:t>ártico Uruguayo y licenciadas a Antarka</a:t>
            </a:r>
            <a:endParaRPr sz="1800">
              <a:solidFill>
                <a:srgbClr val="1A1B6B"/>
              </a:solidFill>
              <a:latin typeface="Montserrat"/>
              <a:ea typeface="Montserrat"/>
              <a:cs typeface="Montserrat"/>
              <a:sym typeface="Montserrat"/>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69" name="Shape 469"/>
        <p:cNvGrpSpPr/>
        <p:nvPr/>
      </p:nvGrpSpPr>
      <p:grpSpPr>
        <a:xfrm>
          <a:off x="0" y="0"/>
          <a:ext cx="0" cy="0"/>
          <a:chOff x="0" y="0"/>
          <a:chExt cx="0" cy="0"/>
        </a:xfrm>
      </p:grpSpPr>
      <p:sp>
        <p:nvSpPr>
          <p:cNvPr id="470" name="Google Shape;470;p32"/>
          <p:cNvSpPr/>
          <p:nvPr/>
        </p:nvSpPr>
        <p:spPr>
          <a:xfrm>
            <a:off x="1005847" y="2743200"/>
            <a:ext cx="7149300" cy="21600"/>
          </a:xfrm>
          <a:prstGeom prst="rect">
            <a:avLst/>
          </a:prstGeom>
          <a:solidFill>
            <a:srgbClr val="C9CFDD"/>
          </a:solidFill>
          <a:ln cap="flat" cmpd="sng" w="28575">
            <a:solidFill>
              <a:srgbClr val="FF6B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471" name="Google Shape;471;p32"/>
          <p:cNvSpPr/>
          <p:nvPr/>
        </p:nvSpPr>
        <p:spPr>
          <a:xfrm>
            <a:off x="1005840" y="2542032"/>
            <a:ext cx="384048" cy="384048"/>
          </a:xfrm>
          <a:prstGeom prst="ellipse">
            <a:avLst/>
          </a:prstGeom>
          <a:solidFill>
            <a:srgbClr val="FFFFFF"/>
          </a:solidFill>
          <a:ln cap="flat" cmpd="sng" w="19050">
            <a:solidFill>
              <a:srgbClr val="1A1B6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1A1B6B"/>
              </a:buClr>
              <a:buSzPts val="1800"/>
              <a:buFont typeface="Montserrat Medium"/>
              <a:buNone/>
            </a:pPr>
            <a:r>
              <a:rPr b="1" i="0" lang="es-EC" sz="1800" u="none" cap="none" strike="noStrike">
                <a:solidFill>
                  <a:srgbClr val="1A1B6B"/>
                </a:solidFill>
                <a:latin typeface="Montserrat Medium"/>
                <a:ea typeface="Montserrat Medium"/>
                <a:cs typeface="Montserrat Medium"/>
                <a:sym typeface="Montserrat Medium"/>
              </a:rPr>
              <a:t>1</a:t>
            </a:r>
            <a:endParaRPr/>
          </a:p>
        </p:txBody>
      </p:sp>
      <p:sp>
        <p:nvSpPr>
          <p:cNvPr id="472" name="Google Shape;472;p32"/>
          <p:cNvSpPr txBox="1"/>
          <p:nvPr/>
        </p:nvSpPr>
        <p:spPr>
          <a:xfrm>
            <a:off x="914400" y="3063240"/>
            <a:ext cx="2743200" cy="14160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303338"/>
              </a:buClr>
              <a:buSzPts val="2000"/>
              <a:buFont typeface="Arial"/>
              <a:buNone/>
            </a:pPr>
            <a:r>
              <a:rPr b="1" i="0" lang="es-EC" sz="2000" u="none" cap="none" strike="noStrike">
                <a:solidFill>
                  <a:srgbClr val="1A1B6B"/>
                </a:solidFill>
                <a:latin typeface="Montserrat"/>
                <a:ea typeface="Montserrat"/>
                <a:cs typeface="Montserrat"/>
                <a:sym typeface="Montserrat"/>
              </a:rPr>
              <a:t>Regula</a:t>
            </a:r>
            <a:r>
              <a:rPr b="1" lang="es-EC" sz="2000">
                <a:solidFill>
                  <a:srgbClr val="1A1B6B"/>
                </a:solidFill>
                <a:latin typeface="Montserrat"/>
                <a:ea typeface="Montserrat"/>
                <a:cs typeface="Montserrat"/>
                <a:sym typeface="Montserrat"/>
              </a:rPr>
              <a:t>r quién decide cómo, cuándo y donde proteger </a:t>
            </a:r>
            <a:endParaRPr b="1" i="0" sz="2000" u="none" cap="none" strike="noStrike">
              <a:solidFill>
                <a:srgbClr val="1A1B6B"/>
              </a:solidFill>
              <a:latin typeface="Montserrat"/>
              <a:ea typeface="Montserrat"/>
              <a:cs typeface="Montserrat"/>
              <a:sym typeface="Montserrat"/>
            </a:endParaRPr>
          </a:p>
        </p:txBody>
      </p:sp>
      <p:sp>
        <p:nvSpPr>
          <p:cNvPr id="473" name="Google Shape;473;p32"/>
          <p:cNvSpPr/>
          <p:nvPr/>
        </p:nvSpPr>
        <p:spPr>
          <a:xfrm>
            <a:off x="4434840" y="2542032"/>
            <a:ext cx="384048" cy="384048"/>
          </a:xfrm>
          <a:prstGeom prst="ellipse">
            <a:avLst/>
          </a:prstGeom>
          <a:solidFill>
            <a:srgbClr val="FFFFFF"/>
          </a:solidFill>
          <a:ln cap="flat" cmpd="sng" w="19050">
            <a:solidFill>
              <a:srgbClr val="F08A2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08A24"/>
              </a:buClr>
              <a:buSzPts val="1800"/>
              <a:buFont typeface="Montserrat Medium"/>
              <a:buNone/>
            </a:pPr>
            <a:r>
              <a:rPr b="1" i="0" lang="es-EC" sz="1800" u="none" cap="none" strike="noStrike">
                <a:solidFill>
                  <a:srgbClr val="F08A24"/>
                </a:solidFill>
                <a:latin typeface="Montserrat Medium"/>
                <a:ea typeface="Montserrat Medium"/>
                <a:cs typeface="Montserrat Medium"/>
                <a:sym typeface="Montserrat Medium"/>
              </a:rPr>
              <a:t>2</a:t>
            </a:r>
            <a:endParaRPr/>
          </a:p>
        </p:txBody>
      </p:sp>
      <p:sp>
        <p:nvSpPr>
          <p:cNvPr id="474" name="Google Shape;474;p32"/>
          <p:cNvSpPr txBox="1"/>
          <p:nvPr/>
        </p:nvSpPr>
        <p:spPr>
          <a:xfrm>
            <a:off x="4343400" y="3063240"/>
            <a:ext cx="2743200" cy="17856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303338"/>
              </a:buClr>
              <a:buSzPts val="2000"/>
              <a:buFont typeface="Arial"/>
              <a:buNone/>
            </a:pPr>
            <a:r>
              <a:rPr b="1" i="0" lang="es-EC" sz="2000" u="none" cap="none" strike="noStrike">
                <a:solidFill>
                  <a:srgbClr val="E05A00"/>
                </a:solidFill>
                <a:latin typeface="Montserrat"/>
                <a:ea typeface="Montserrat"/>
                <a:cs typeface="Montserrat"/>
                <a:sym typeface="Montserrat"/>
              </a:rPr>
              <a:t>Importancia de las OTT</a:t>
            </a:r>
            <a:r>
              <a:rPr b="1" lang="es-EC" sz="2000">
                <a:solidFill>
                  <a:srgbClr val="E05A00"/>
                </a:solidFill>
                <a:latin typeface="Montserrat"/>
                <a:ea typeface="Montserrat"/>
                <a:cs typeface="Montserrat"/>
                <a:sym typeface="Montserrat"/>
              </a:rPr>
              <a:t>s</a:t>
            </a:r>
            <a:r>
              <a:rPr b="1" i="0" lang="es-EC" sz="2000" u="none" cap="none" strike="noStrike">
                <a:solidFill>
                  <a:srgbClr val="E05A00"/>
                </a:solidFill>
                <a:latin typeface="Montserrat"/>
                <a:ea typeface="Montserrat"/>
                <a:cs typeface="Montserrat"/>
                <a:sym typeface="Montserrat"/>
              </a:rPr>
              <a:t> para entender costos y tiempos de los esquemas de patentamiento</a:t>
            </a:r>
            <a:endParaRPr b="1" i="0" sz="2000" u="none" cap="none" strike="noStrike">
              <a:solidFill>
                <a:srgbClr val="E05A00"/>
              </a:solidFill>
              <a:latin typeface="Montserrat"/>
              <a:ea typeface="Montserrat"/>
              <a:cs typeface="Montserrat"/>
              <a:sym typeface="Montserrat"/>
            </a:endParaRPr>
          </a:p>
        </p:txBody>
      </p:sp>
      <p:sp>
        <p:nvSpPr>
          <p:cNvPr id="475" name="Google Shape;475;p32"/>
          <p:cNvSpPr/>
          <p:nvPr/>
        </p:nvSpPr>
        <p:spPr>
          <a:xfrm>
            <a:off x="7863840" y="2542032"/>
            <a:ext cx="384048" cy="384048"/>
          </a:xfrm>
          <a:prstGeom prst="ellipse">
            <a:avLst/>
          </a:prstGeom>
          <a:solidFill>
            <a:srgbClr val="FFFFFF"/>
          </a:solidFill>
          <a:ln cap="flat" cmpd="sng" w="19050">
            <a:solidFill>
              <a:srgbClr val="1A1B6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1A1B6B"/>
              </a:buClr>
              <a:buSzPts val="1800"/>
              <a:buFont typeface="Montserrat Medium"/>
              <a:buNone/>
            </a:pPr>
            <a:r>
              <a:rPr b="1" i="0" lang="es-EC" sz="1800" u="none" cap="none" strike="noStrike">
                <a:solidFill>
                  <a:srgbClr val="1A1B6B"/>
                </a:solidFill>
                <a:latin typeface="Montserrat Medium"/>
                <a:ea typeface="Montserrat Medium"/>
                <a:cs typeface="Montserrat Medium"/>
                <a:sym typeface="Montserrat Medium"/>
              </a:rPr>
              <a:t>3</a:t>
            </a:r>
            <a:endParaRPr/>
          </a:p>
        </p:txBody>
      </p:sp>
      <p:sp>
        <p:nvSpPr>
          <p:cNvPr id="476" name="Google Shape;476;p32"/>
          <p:cNvSpPr txBox="1"/>
          <p:nvPr/>
        </p:nvSpPr>
        <p:spPr>
          <a:xfrm>
            <a:off x="7772400" y="3063240"/>
            <a:ext cx="2743200" cy="1046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303338"/>
              </a:buClr>
              <a:buSzPts val="2000"/>
              <a:buFont typeface="Arial"/>
              <a:buNone/>
            </a:pPr>
            <a:r>
              <a:rPr b="1" i="0" lang="es-EC" sz="2000" u="none" cap="none" strike="noStrike">
                <a:solidFill>
                  <a:srgbClr val="1A1B6B"/>
                </a:solidFill>
                <a:latin typeface="Montserrat"/>
                <a:ea typeface="Montserrat"/>
                <a:cs typeface="Montserrat"/>
                <a:sym typeface="Montserrat"/>
              </a:rPr>
              <a:t>Toma de decisiones debe ser uniforme y estratégica. </a:t>
            </a:r>
            <a:endParaRPr b="1">
              <a:solidFill>
                <a:srgbClr val="1A1B6B"/>
              </a:solidFill>
              <a:latin typeface="Montserrat"/>
              <a:ea typeface="Montserrat"/>
              <a:cs typeface="Montserrat"/>
              <a:sym typeface="Montserrat"/>
            </a:endParaRPr>
          </a:p>
        </p:txBody>
      </p:sp>
      <p:sp>
        <p:nvSpPr>
          <p:cNvPr id="477" name="Google Shape;477;p32"/>
          <p:cNvSpPr txBox="1"/>
          <p:nvPr/>
        </p:nvSpPr>
        <p:spPr>
          <a:xfrm>
            <a:off x="502926" y="996725"/>
            <a:ext cx="10855800" cy="10281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rgbClr val="1A1B6B"/>
              </a:buClr>
              <a:buSzPts val="2200"/>
              <a:buFont typeface="Montserrat Medium"/>
              <a:buNone/>
            </a:pPr>
            <a:r>
              <a:rPr b="1" lang="es-EC" sz="2200">
                <a:solidFill>
                  <a:srgbClr val="1A1B6B"/>
                </a:solidFill>
                <a:latin typeface="Montserrat Medium"/>
                <a:ea typeface="Montserrat Medium"/>
                <a:cs typeface="Montserrat Medium"/>
                <a:sym typeface="Montserrat Medium"/>
              </a:rPr>
              <a:t>CLAVES SOBRE ACUERDOS EN CUANTO A DECISIONES DE REGISTRO Y MANTENIMIENTO DE ACTIVOS DE PI</a:t>
            </a:r>
            <a:endParaRPr>
              <a:solidFill>
                <a:schemeClr val="dk1"/>
              </a:solidFill>
            </a:endParaRPr>
          </a:p>
          <a:p>
            <a:pPr indent="0" lvl="0" marL="0" marR="0" rtl="0" algn="l">
              <a:lnSpc>
                <a:spcPct val="95000"/>
              </a:lnSpc>
              <a:spcBef>
                <a:spcPts val="0"/>
              </a:spcBef>
              <a:spcAft>
                <a:spcPts val="0"/>
              </a:spcAft>
              <a:buNone/>
            </a:pPr>
            <a:r>
              <a:t/>
            </a:r>
            <a:endParaRPr b="1" sz="20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81" name="Shape 481"/>
        <p:cNvGrpSpPr/>
        <p:nvPr/>
      </p:nvGrpSpPr>
      <p:grpSpPr>
        <a:xfrm>
          <a:off x="0" y="0"/>
          <a:ext cx="0" cy="0"/>
          <a:chOff x="0" y="0"/>
          <a:chExt cx="0" cy="0"/>
        </a:xfrm>
      </p:grpSpPr>
      <p:sp>
        <p:nvSpPr>
          <p:cNvPr id="482" name="Google Shape;482;p33"/>
          <p:cNvSpPr/>
          <p:nvPr/>
        </p:nvSpPr>
        <p:spPr>
          <a:xfrm>
            <a:off x="457200" y="1843070"/>
            <a:ext cx="10789800" cy="502800"/>
          </a:xfrm>
          <a:prstGeom prst="roundRect">
            <a:avLst>
              <a:gd fmla="val 15000" name="adj"/>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83" name="Google Shape;483;p33"/>
          <p:cNvSpPr txBox="1"/>
          <p:nvPr/>
        </p:nvSpPr>
        <p:spPr>
          <a:xfrm>
            <a:off x="558165" y="1897934"/>
            <a:ext cx="105156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500">
                <a:solidFill>
                  <a:srgbClr val="FFFFFF"/>
                </a:solidFill>
                <a:latin typeface="Montserrat Medium"/>
                <a:ea typeface="Montserrat Medium"/>
                <a:cs typeface="Montserrat Medium"/>
                <a:sym typeface="Montserrat Medium"/>
              </a:rPr>
              <a:t>⚡  </a:t>
            </a:r>
            <a:r>
              <a:rPr b="1" lang="es-EC" sz="2000">
                <a:solidFill>
                  <a:srgbClr val="FFFFFF"/>
                </a:solidFill>
                <a:latin typeface="Montserrat Medium"/>
                <a:ea typeface="Montserrat Medium"/>
                <a:cs typeface="Montserrat Medium"/>
                <a:sym typeface="Montserrat Medium"/>
              </a:rPr>
              <a:t>Disrupción transversal en todos los procesos de I+D</a:t>
            </a:r>
            <a:endParaRPr/>
          </a:p>
        </p:txBody>
      </p:sp>
      <p:sp>
        <p:nvSpPr>
          <p:cNvPr id="484" name="Google Shape;484;p33"/>
          <p:cNvSpPr/>
          <p:nvPr/>
        </p:nvSpPr>
        <p:spPr>
          <a:xfrm>
            <a:off x="457200" y="2547168"/>
            <a:ext cx="3506700" cy="1326000"/>
          </a:xfrm>
          <a:prstGeom prst="roundRect">
            <a:avLst>
              <a:gd fmla="val 15000" name="adj"/>
            </a:avLst>
          </a:prstGeom>
          <a:solidFill>
            <a:srgbClr val="FFF3EB"/>
          </a:solidFill>
          <a:ln cap="flat" cmpd="sng" w="12700">
            <a:solidFill>
              <a:srgbClr val="FF6B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85" name="Google Shape;485;p33"/>
          <p:cNvSpPr txBox="1"/>
          <p:nvPr/>
        </p:nvSpPr>
        <p:spPr>
          <a:xfrm>
            <a:off x="592074" y="2656895"/>
            <a:ext cx="32370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a:ea typeface="Montserrat"/>
                <a:cs typeface="Montserrat"/>
                <a:sym typeface="Montserrat"/>
              </a:rPr>
              <a:t>📋 </a:t>
            </a:r>
            <a:r>
              <a:rPr b="1" lang="es-EC" sz="2000">
                <a:solidFill>
                  <a:srgbClr val="FF6B00"/>
                </a:solidFill>
                <a:latin typeface="Montserrat"/>
                <a:ea typeface="Montserrat"/>
                <a:cs typeface="Montserrat"/>
                <a:sym typeface="Montserrat"/>
              </a:rPr>
              <a:t>Políticas claras</a:t>
            </a:r>
            <a:endParaRPr>
              <a:latin typeface="Montserrat"/>
              <a:ea typeface="Montserrat"/>
              <a:cs typeface="Montserrat"/>
              <a:sym typeface="Montserrat"/>
            </a:endParaRPr>
          </a:p>
        </p:txBody>
      </p:sp>
      <p:sp>
        <p:nvSpPr>
          <p:cNvPr id="486" name="Google Shape;486;p33"/>
          <p:cNvSpPr txBox="1"/>
          <p:nvPr/>
        </p:nvSpPr>
        <p:spPr>
          <a:xfrm>
            <a:off x="592074" y="3287273"/>
            <a:ext cx="3237000" cy="496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250">
                <a:solidFill>
                  <a:srgbClr val="1A1B6B"/>
                </a:solidFill>
                <a:latin typeface="Montserrat"/>
                <a:ea typeface="Montserrat"/>
                <a:cs typeface="Montserrat"/>
                <a:sym typeface="Montserrat"/>
              </a:rPr>
              <a:t>Definir reglas de uso para todos los actores del proyecto</a:t>
            </a:r>
            <a:endParaRPr>
              <a:latin typeface="Montserrat"/>
              <a:ea typeface="Montserrat"/>
              <a:cs typeface="Montserrat"/>
              <a:sym typeface="Montserrat"/>
            </a:endParaRPr>
          </a:p>
        </p:txBody>
      </p:sp>
      <p:sp>
        <p:nvSpPr>
          <p:cNvPr id="487" name="Google Shape;487;p33"/>
          <p:cNvSpPr/>
          <p:nvPr/>
        </p:nvSpPr>
        <p:spPr>
          <a:xfrm>
            <a:off x="4098800" y="2547168"/>
            <a:ext cx="3506700" cy="1326000"/>
          </a:xfrm>
          <a:prstGeom prst="roundRect">
            <a:avLst>
              <a:gd fmla="val 15000" name="adj"/>
            </a:avLst>
          </a:prstGeom>
          <a:solidFill>
            <a:srgbClr val="FFF3EB"/>
          </a:solidFill>
          <a:ln cap="flat" cmpd="sng" w="12700">
            <a:solidFill>
              <a:srgbClr val="FF6B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88" name="Google Shape;488;p33"/>
          <p:cNvSpPr txBox="1"/>
          <p:nvPr/>
        </p:nvSpPr>
        <p:spPr>
          <a:xfrm>
            <a:off x="4233674" y="2656895"/>
            <a:ext cx="3237000" cy="708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a:ea typeface="Montserrat"/>
                <a:cs typeface="Montserrat"/>
                <a:sym typeface="Montserrat"/>
              </a:rPr>
              <a:t>📖 </a:t>
            </a:r>
            <a:r>
              <a:rPr b="1" lang="es-EC" sz="2000">
                <a:solidFill>
                  <a:srgbClr val="FF6B00"/>
                </a:solidFill>
                <a:latin typeface="Montserrat"/>
                <a:ea typeface="Montserrat"/>
                <a:cs typeface="Montserrat"/>
                <a:sym typeface="Montserrat"/>
              </a:rPr>
              <a:t>T&amp;Cs de las herramientas</a:t>
            </a:r>
            <a:endParaRPr>
              <a:latin typeface="Montserrat"/>
              <a:ea typeface="Montserrat"/>
              <a:cs typeface="Montserrat"/>
              <a:sym typeface="Montserrat"/>
            </a:endParaRPr>
          </a:p>
        </p:txBody>
      </p:sp>
      <p:sp>
        <p:nvSpPr>
          <p:cNvPr id="489" name="Google Shape;489;p33"/>
          <p:cNvSpPr txBox="1"/>
          <p:nvPr/>
        </p:nvSpPr>
        <p:spPr>
          <a:xfrm>
            <a:off x="4233674" y="3287273"/>
            <a:ext cx="3237000" cy="496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250">
                <a:solidFill>
                  <a:srgbClr val="1A1B6B"/>
                </a:solidFill>
                <a:latin typeface="Montserrat"/>
                <a:ea typeface="Montserrat"/>
                <a:cs typeface="Montserrat"/>
                <a:sym typeface="Montserrat"/>
              </a:rPr>
              <a:t>Entender los términos de cada herramienta utilizada</a:t>
            </a:r>
            <a:endParaRPr>
              <a:latin typeface="Montserrat"/>
              <a:ea typeface="Montserrat"/>
              <a:cs typeface="Montserrat"/>
              <a:sym typeface="Montserrat"/>
            </a:endParaRPr>
          </a:p>
        </p:txBody>
      </p:sp>
      <p:sp>
        <p:nvSpPr>
          <p:cNvPr id="490" name="Google Shape;490;p33"/>
          <p:cNvSpPr/>
          <p:nvPr/>
        </p:nvSpPr>
        <p:spPr>
          <a:xfrm>
            <a:off x="7740399" y="2547168"/>
            <a:ext cx="3506700" cy="1326000"/>
          </a:xfrm>
          <a:prstGeom prst="roundRect">
            <a:avLst>
              <a:gd fmla="val 15000" name="adj"/>
            </a:avLst>
          </a:prstGeom>
          <a:solidFill>
            <a:srgbClr val="FFF3EB"/>
          </a:solidFill>
          <a:ln cap="flat" cmpd="sng" w="12700">
            <a:solidFill>
              <a:srgbClr val="FF6B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1" name="Google Shape;491;p33"/>
          <p:cNvSpPr txBox="1"/>
          <p:nvPr/>
        </p:nvSpPr>
        <p:spPr>
          <a:xfrm>
            <a:off x="7875273" y="2656895"/>
            <a:ext cx="3237000" cy="708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FF6B00"/>
                </a:solidFill>
                <a:latin typeface="Montserrat"/>
                <a:ea typeface="Montserrat"/>
                <a:cs typeface="Montserrat"/>
                <a:sym typeface="Montserrat"/>
              </a:rPr>
              <a:t>⚖️  </a:t>
            </a:r>
            <a:r>
              <a:rPr b="1" lang="es-EC" sz="2000">
                <a:solidFill>
                  <a:srgbClr val="FF6B00"/>
                </a:solidFill>
                <a:latin typeface="Montserrat"/>
                <a:ea typeface="Montserrat"/>
                <a:cs typeface="Montserrat"/>
                <a:sym typeface="Montserrat"/>
              </a:rPr>
              <a:t>Titularidad de creaciones</a:t>
            </a:r>
            <a:endParaRPr>
              <a:latin typeface="Montserrat"/>
              <a:ea typeface="Montserrat"/>
              <a:cs typeface="Montserrat"/>
              <a:sym typeface="Montserrat"/>
            </a:endParaRPr>
          </a:p>
        </p:txBody>
      </p:sp>
      <p:sp>
        <p:nvSpPr>
          <p:cNvPr id="492" name="Google Shape;492;p33"/>
          <p:cNvSpPr txBox="1"/>
          <p:nvPr/>
        </p:nvSpPr>
        <p:spPr>
          <a:xfrm>
            <a:off x="7875273" y="3287273"/>
            <a:ext cx="3237000" cy="496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250">
                <a:solidFill>
                  <a:srgbClr val="1A1B6B"/>
                </a:solidFill>
                <a:latin typeface="Montserrat"/>
                <a:ea typeface="Montserrat"/>
                <a:cs typeface="Montserrat"/>
                <a:sym typeface="Montserrat"/>
              </a:rPr>
              <a:t>Implicancias sobre quién es titular de lo generado</a:t>
            </a:r>
            <a:endParaRPr>
              <a:latin typeface="Montserrat"/>
              <a:ea typeface="Montserrat"/>
              <a:cs typeface="Montserrat"/>
              <a:sym typeface="Montserrat"/>
            </a:endParaRPr>
          </a:p>
        </p:txBody>
      </p:sp>
      <p:sp>
        <p:nvSpPr>
          <p:cNvPr id="493" name="Google Shape;493;p33"/>
          <p:cNvSpPr/>
          <p:nvPr/>
        </p:nvSpPr>
        <p:spPr>
          <a:xfrm>
            <a:off x="457200" y="4010198"/>
            <a:ext cx="3506700" cy="1326000"/>
          </a:xfrm>
          <a:prstGeom prst="roundRect">
            <a:avLst>
              <a:gd fmla="val 15000" name="adj"/>
            </a:avLst>
          </a:prstGeom>
          <a:solidFill>
            <a:srgbClr val="EBF5FF"/>
          </a:solidFill>
          <a:ln cap="flat" cmpd="sng" w="12700">
            <a:solidFill>
              <a:srgbClr val="1A1B6B"/>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4" name="Google Shape;494;p33"/>
          <p:cNvSpPr txBox="1"/>
          <p:nvPr/>
        </p:nvSpPr>
        <p:spPr>
          <a:xfrm>
            <a:off x="592074" y="4119925"/>
            <a:ext cx="32370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1A1B6B"/>
                </a:solidFill>
                <a:latin typeface="Montserrat"/>
                <a:ea typeface="Montserrat"/>
                <a:cs typeface="Montserrat"/>
                <a:sym typeface="Montserrat"/>
              </a:rPr>
              <a:t>👁️  </a:t>
            </a:r>
            <a:r>
              <a:rPr b="1" lang="es-EC" sz="2000">
                <a:solidFill>
                  <a:srgbClr val="1A1B6B"/>
                </a:solidFill>
                <a:latin typeface="Montserrat"/>
                <a:ea typeface="Montserrat"/>
                <a:cs typeface="Montserrat"/>
                <a:sym typeface="Montserrat"/>
              </a:rPr>
              <a:t>Supervisión humana</a:t>
            </a:r>
            <a:endParaRPr>
              <a:latin typeface="Montserrat"/>
              <a:ea typeface="Montserrat"/>
              <a:cs typeface="Montserrat"/>
              <a:sym typeface="Montserrat"/>
            </a:endParaRPr>
          </a:p>
        </p:txBody>
      </p:sp>
      <p:sp>
        <p:nvSpPr>
          <p:cNvPr id="495" name="Google Shape;495;p33"/>
          <p:cNvSpPr txBox="1"/>
          <p:nvPr/>
        </p:nvSpPr>
        <p:spPr>
          <a:xfrm>
            <a:off x="592074" y="4750302"/>
            <a:ext cx="3237000" cy="496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250">
                <a:solidFill>
                  <a:srgbClr val="1A1B6B"/>
                </a:solidFill>
                <a:latin typeface="Montserrat"/>
                <a:ea typeface="Montserrat"/>
                <a:cs typeface="Montserrat"/>
                <a:sym typeface="Montserrat"/>
              </a:rPr>
              <a:t>Mantener siempre control y revisión humana</a:t>
            </a:r>
            <a:endParaRPr>
              <a:latin typeface="Montserrat"/>
              <a:ea typeface="Montserrat"/>
              <a:cs typeface="Montserrat"/>
              <a:sym typeface="Montserrat"/>
            </a:endParaRPr>
          </a:p>
        </p:txBody>
      </p:sp>
      <p:sp>
        <p:nvSpPr>
          <p:cNvPr id="496" name="Google Shape;496;p33"/>
          <p:cNvSpPr/>
          <p:nvPr/>
        </p:nvSpPr>
        <p:spPr>
          <a:xfrm>
            <a:off x="4098800" y="4010198"/>
            <a:ext cx="3506700" cy="1326000"/>
          </a:xfrm>
          <a:prstGeom prst="roundRect">
            <a:avLst>
              <a:gd fmla="val 15000" name="adj"/>
            </a:avLst>
          </a:prstGeom>
          <a:solidFill>
            <a:srgbClr val="EBF5FF"/>
          </a:solidFill>
          <a:ln cap="flat" cmpd="sng" w="12700">
            <a:solidFill>
              <a:srgbClr val="1A1B6B"/>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7" name="Google Shape;497;p33"/>
          <p:cNvSpPr txBox="1"/>
          <p:nvPr/>
        </p:nvSpPr>
        <p:spPr>
          <a:xfrm>
            <a:off x="4233674" y="4119925"/>
            <a:ext cx="3237000" cy="708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1A1B6B"/>
                </a:solidFill>
                <a:latin typeface="Montserrat"/>
                <a:ea typeface="Montserrat"/>
                <a:cs typeface="Montserrat"/>
                <a:sym typeface="Montserrat"/>
              </a:rPr>
              <a:t>📝 </a:t>
            </a:r>
            <a:r>
              <a:rPr b="1" lang="es-EC" sz="2000">
                <a:solidFill>
                  <a:srgbClr val="1A1B6B"/>
                </a:solidFill>
                <a:latin typeface="Montserrat"/>
                <a:ea typeface="Montserrat"/>
                <a:cs typeface="Montserrat"/>
                <a:sym typeface="Montserrat"/>
              </a:rPr>
              <a:t>Documentar prompts</a:t>
            </a:r>
            <a:endParaRPr>
              <a:latin typeface="Montserrat"/>
              <a:ea typeface="Montserrat"/>
              <a:cs typeface="Montserrat"/>
              <a:sym typeface="Montserrat"/>
            </a:endParaRPr>
          </a:p>
        </p:txBody>
      </p:sp>
      <p:sp>
        <p:nvSpPr>
          <p:cNvPr id="498" name="Google Shape;498;p33"/>
          <p:cNvSpPr txBox="1"/>
          <p:nvPr/>
        </p:nvSpPr>
        <p:spPr>
          <a:xfrm>
            <a:off x="4233674" y="4750302"/>
            <a:ext cx="3237000" cy="496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250">
                <a:solidFill>
                  <a:srgbClr val="1A1B6B"/>
                </a:solidFill>
                <a:latin typeface="Montserrat"/>
                <a:ea typeface="Montserrat"/>
                <a:cs typeface="Montserrat"/>
                <a:sym typeface="Montserrat"/>
              </a:rPr>
              <a:t>Registrar el proceso creativo asistido por IA</a:t>
            </a:r>
            <a:endParaRPr>
              <a:latin typeface="Montserrat"/>
              <a:ea typeface="Montserrat"/>
              <a:cs typeface="Montserrat"/>
              <a:sym typeface="Montserrat"/>
            </a:endParaRPr>
          </a:p>
        </p:txBody>
      </p:sp>
      <p:sp>
        <p:nvSpPr>
          <p:cNvPr id="499" name="Google Shape;499;p33"/>
          <p:cNvSpPr/>
          <p:nvPr/>
        </p:nvSpPr>
        <p:spPr>
          <a:xfrm>
            <a:off x="7740399" y="4010198"/>
            <a:ext cx="3506700" cy="1326000"/>
          </a:xfrm>
          <a:prstGeom prst="roundRect">
            <a:avLst>
              <a:gd fmla="val 15000" name="adj"/>
            </a:avLst>
          </a:prstGeom>
          <a:solidFill>
            <a:srgbClr val="EBF5FF"/>
          </a:solidFill>
          <a:ln cap="flat" cmpd="sng" w="12700">
            <a:solidFill>
              <a:srgbClr val="1A1B6B"/>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0" name="Google Shape;500;p33"/>
          <p:cNvSpPr txBox="1"/>
          <p:nvPr/>
        </p:nvSpPr>
        <p:spPr>
          <a:xfrm>
            <a:off x="7875273" y="4119925"/>
            <a:ext cx="3237000" cy="708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1400">
                <a:solidFill>
                  <a:srgbClr val="1A1B6B"/>
                </a:solidFill>
                <a:latin typeface="Montserrat"/>
                <a:ea typeface="Montserrat"/>
                <a:cs typeface="Montserrat"/>
                <a:sym typeface="Montserrat"/>
              </a:rPr>
              <a:t>🎯 </a:t>
            </a:r>
            <a:r>
              <a:rPr b="1" lang="es-EC" sz="2000">
                <a:solidFill>
                  <a:srgbClr val="1A1B6B"/>
                </a:solidFill>
                <a:latin typeface="Montserrat"/>
                <a:ea typeface="Montserrat"/>
                <a:cs typeface="Montserrat"/>
                <a:sym typeface="Montserrat"/>
              </a:rPr>
              <a:t>Bajo riesgo / alto impacto</a:t>
            </a:r>
            <a:endParaRPr>
              <a:latin typeface="Montserrat"/>
              <a:ea typeface="Montserrat"/>
              <a:cs typeface="Montserrat"/>
              <a:sym typeface="Montserrat"/>
            </a:endParaRPr>
          </a:p>
        </p:txBody>
      </p:sp>
      <p:sp>
        <p:nvSpPr>
          <p:cNvPr id="501" name="Google Shape;501;p33"/>
          <p:cNvSpPr txBox="1"/>
          <p:nvPr/>
        </p:nvSpPr>
        <p:spPr>
          <a:xfrm>
            <a:off x="7875273" y="4750302"/>
            <a:ext cx="3237000" cy="4965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250">
                <a:solidFill>
                  <a:srgbClr val="1A1B6B"/>
                </a:solidFill>
                <a:latin typeface="Montserrat"/>
                <a:ea typeface="Montserrat"/>
                <a:cs typeface="Montserrat"/>
                <a:sym typeface="Montserrat"/>
              </a:rPr>
              <a:t>Priorizar usos donde el beneficio supera el riesgo</a:t>
            </a:r>
            <a:endParaRPr>
              <a:latin typeface="Montserrat"/>
              <a:ea typeface="Montserrat"/>
              <a:cs typeface="Montserrat"/>
              <a:sym typeface="Montserrat"/>
            </a:endParaRPr>
          </a:p>
        </p:txBody>
      </p:sp>
      <p:sp>
        <p:nvSpPr>
          <p:cNvPr id="502" name="Google Shape;502;p33"/>
          <p:cNvSpPr txBox="1"/>
          <p:nvPr/>
        </p:nvSpPr>
        <p:spPr>
          <a:xfrm>
            <a:off x="502926" y="1031361"/>
            <a:ext cx="10855800" cy="7188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IMPLICANCIAS DE LA INTELIGENCIA ARTIFICIAL GENERATIVA</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06" name="Shape 506"/>
        <p:cNvGrpSpPr/>
        <p:nvPr/>
      </p:nvGrpSpPr>
      <p:grpSpPr>
        <a:xfrm>
          <a:off x="0" y="0"/>
          <a:ext cx="0" cy="0"/>
          <a:chOff x="0" y="0"/>
          <a:chExt cx="0" cy="0"/>
        </a:xfrm>
      </p:grpSpPr>
      <p:sp>
        <p:nvSpPr>
          <p:cNvPr id="507" name="Google Shape;507;p34"/>
          <p:cNvSpPr/>
          <p:nvPr/>
        </p:nvSpPr>
        <p:spPr>
          <a:xfrm>
            <a:off x="1510350" y="3181650"/>
            <a:ext cx="9171300" cy="4947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None/>
            </a:pPr>
            <a:r>
              <a:rPr b="1" lang="es-EC" sz="3600">
                <a:solidFill>
                  <a:schemeClr val="lt1"/>
                </a:solidFill>
                <a:latin typeface="Montserrat Medium"/>
                <a:ea typeface="Montserrat Medium"/>
                <a:cs typeface="Montserrat Medium"/>
                <a:sym typeface="Montserrat Medium"/>
              </a:rPr>
              <a:t>4. REFLEXIONES FINALES</a:t>
            </a:r>
            <a:endParaRPr b="1" sz="3900">
              <a:solidFill>
                <a:schemeClr val="lt1"/>
              </a:solidFill>
              <a:latin typeface="Montserrat"/>
              <a:ea typeface="Montserrat"/>
              <a:cs typeface="Montserrat"/>
              <a:sym typeface="Montserrat"/>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11" name="Shape 511"/>
        <p:cNvGrpSpPr/>
        <p:nvPr/>
      </p:nvGrpSpPr>
      <p:grpSpPr>
        <a:xfrm>
          <a:off x="0" y="0"/>
          <a:ext cx="0" cy="0"/>
          <a:chOff x="0" y="0"/>
          <a:chExt cx="0" cy="0"/>
        </a:xfrm>
      </p:grpSpPr>
      <p:sp>
        <p:nvSpPr>
          <p:cNvPr id="512" name="Google Shape;512;p35"/>
          <p:cNvSpPr/>
          <p:nvPr/>
        </p:nvSpPr>
        <p:spPr>
          <a:xfrm>
            <a:off x="535925" y="2479550"/>
            <a:ext cx="2786400" cy="348900"/>
          </a:xfrm>
          <a:prstGeom prst="roundRect">
            <a:avLst>
              <a:gd fmla="val 15000" name="adj"/>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3" name="Google Shape;513;p35"/>
          <p:cNvSpPr/>
          <p:nvPr/>
        </p:nvSpPr>
        <p:spPr>
          <a:xfrm>
            <a:off x="502925" y="3346325"/>
            <a:ext cx="3624600" cy="348900"/>
          </a:xfrm>
          <a:prstGeom prst="roundRect">
            <a:avLst>
              <a:gd fmla="val 15000" name="adj"/>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4" name="Google Shape;514;p35"/>
          <p:cNvSpPr/>
          <p:nvPr/>
        </p:nvSpPr>
        <p:spPr>
          <a:xfrm>
            <a:off x="502925" y="4179100"/>
            <a:ext cx="2978100" cy="348900"/>
          </a:xfrm>
          <a:prstGeom prst="roundRect">
            <a:avLst>
              <a:gd fmla="val 15000" name="adj"/>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5" name="Google Shape;515;p35"/>
          <p:cNvSpPr/>
          <p:nvPr/>
        </p:nvSpPr>
        <p:spPr>
          <a:xfrm>
            <a:off x="502925" y="5011875"/>
            <a:ext cx="2978100" cy="348900"/>
          </a:xfrm>
          <a:prstGeom prst="roundRect">
            <a:avLst>
              <a:gd fmla="val 15000" name="adj"/>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6" name="Google Shape;516;p35"/>
          <p:cNvSpPr/>
          <p:nvPr/>
        </p:nvSpPr>
        <p:spPr>
          <a:xfrm>
            <a:off x="535925" y="1669475"/>
            <a:ext cx="2196900" cy="348900"/>
          </a:xfrm>
          <a:prstGeom prst="roundRect">
            <a:avLst>
              <a:gd fmla="val 15000" name="adj"/>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7" name="Google Shape;517;p35"/>
          <p:cNvSpPr txBox="1"/>
          <p:nvPr/>
        </p:nvSpPr>
        <p:spPr>
          <a:xfrm>
            <a:off x="502920" y="1669475"/>
            <a:ext cx="10058400" cy="43038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lang="es-EC" sz="1600">
                <a:solidFill>
                  <a:schemeClr val="dk1"/>
                </a:solidFill>
                <a:latin typeface="Montserrat"/>
                <a:ea typeface="Montserrat"/>
                <a:cs typeface="Montserrat"/>
                <a:sym typeface="Montserrat"/>
              </a:rPr>
              <a:t>PI DESDE EL INICIO:  </a:t>
            </a:r>
            <a:r>
              <a:rPr lang="es-EC" sz="1600">
                <a:solidFill>
                  <a:schemeClr val="dk1"/>
                </a:solidFill>
                <a:latin typeface="Montserrat"/>
                <a:ea typeface="Montserrat"/>
                <a:cs typeface="Montserrat"/>
                <a:sym typeface="Montserrat"/>
              </a:rPr>
              <a:t>la visión desde la PI incorporada desde el inicio y en todas las etapas del proceso de TT.</a:t>
            </a:r>
            <a:endParaRPr>
              <a:latin typeface="Montserrat"/>
              <a:ea typeface="Montserrat"/>
              <a:cs typeface="Montserrat"/>
              <a:sym typeface="Montserrat"/>
            </a:endParaRPr>
          </a:p>
          <a:p>
            <a:pPr indent="0" lvl="0" marL="0" marR="0" rtl="0" algn="l">
              <a:lnSpc>
                <a:spcPct val="115000"/>
              </a:lnSpc>
              <a:spcBef>
                <a:spcPts val="0"/>
              </a:spcBef>
              <a:spcAft>
                <a:spcPts val="0"/>
              </a:spcAft>
              <a:buNone/>
            </a:pPr>
            <a:r>
              <a:t/>
            </a:r>
            <a:endParaRPr sz="1600">
              <a:solidFill>
                <a:schemeClr val="dk1"/>
              </a:solidFill>
              <a:latin typeface="Montserrat"/>
              <a:ea typeface="Montserrat"/>
              <a:cs typeface="Montserrat"/>
              <a:sym typeface="Montserrat"/>
            </a:endParaRPr>
          </a:p>
          <a:p>
            <a:pPr indent="0" lvl="0" marL="0" marR="0" rtl="0" algn="l">
              <a:lnSpc>
                <a:spcPct val="115000"/>
              </a:lnSpc>
              <a:spcBef>
                <a:spcPts val="0"/>
              </a:spcBef>
              <a:spcAft>
                <a:spcPts val="0"/>
              </a:spcAft>
              <a:buNone/>
            </a:pPr>
            <a:r>
              <a:rPr b="1" lang="es-EC" sz="1600">
                <a:solidFill>
                  <a:schemeClr val="dk1"/>
                </a:solidFill>
                <a:latin typeface="Montserrat"/>
                <a:ea typeface="Montserrat"/>
                <a:cs typeface="Montserrat"/>
                <a:sym typeface="Montserrat"/>
              </a:rPr>
              <a:t>CAMBIO DE PARADIGMA:  </a:t>
            </a:r>
            <a:r>
              <a:rPr lang="es-EC" sz="1600">
                <a:solidFill>
                  <a:schemeClr val="dk1"/>
                </a:solidFill>
                <a:latin typeface="Montserrat"/>
                <a:ea typeface="Montserrat"/>
                <a:cs typeface="Montserrat"/>
                <a:sym typeface="Montserrat"/>
              </a:rPr>
              <a:t>crear en la Universidad conciencia organizacional, cultura de PI, así como incentivos institucionales para que los investigadores pongan a la PI en el centro</a:t>
            </a:r>
            <a:endParaRPr>
              <a:latin typeface="Montserrat"/>
              <a:ea typeface="Montserrat"/>
              <a:cs typeface="Montserrat"/>
              <a:sym typeface="Montserrat"/>
            </a:endParaRPr>
          </a:p>
          <a:p>
            <a:pPr indent="0" lvl="0" marL="0" marR="0" rtl="0" algn="l">
              <a:lnSpc>
                <a:spcPct val="115000"/>
              </a:lnSpc>
              <a:spcBef>
                <a:spcPts val="0"/>
              </a:spcBef>
              <a:spcAft>
                <a:spcPts val="0"/>
              </a:spcAft>
              <a:buNone/>
            </a:pPr>
            <a:r>
              <a:t/>
            </a:r>
            <a:endParaRPr sz="1600">
              <a:solidFill>
                <a:schemeClr val="dk1"/>
              </a:solidFill>
              <a:latin typeface="Montserrat"/>
              <a:ea typeface="Montserrat"/>
              <a:cs typeface="Montserrat"/>
              <a:sym typeface="Montserrat"/>
            </a:endParaRPr>
          </a:p>
          <a:p>
            <a:pPr indent="0" lvl="0" marL="0" marR="0" rtl="0" algn="l">
              <a:lnSpc>
                <a:spcPct val="115000"/>
              </a:lnSpc>
              <a:spcBef>
                <a:spcPts val="0"/>
              </a:spcBef>
              <a:spcAft>
                <a:spcPts val="0"/>
              </a:spcAft>
              <a:buNone/>
            </a:pPr>
            <a:r>
              <a:rPr b="1" lang="es-EC" sz="1600">
                <a:solidFill>
                  <a:schemeClr val="dk1"/>
                </a:solidFill>
                <a:latin typeface="Montserrat"/>
                <a:ea typeface="Montserrat"/>
                <a:cs typeface="Montserrat"/>
                <a:sym typeface="Montserrat"/>
              </a:rPr>
              <a:t>FORTALECIMIENTO DE LAS OTTs:  </a:t>
            </a:r>
            <a:r>
              <a:rPr lang="es-EC" sz="1600">
                <a:solidFill>
                  <a:schemeClr val="dk1"/>
                </a:solidFill>
                <a:latin typeface="Montserrat"/>
                <a:ea typeface="Montserrat"/>
                <a:cs typeface="Montserrat"/>
                <a:sym typeface="Montserrat"/>
              </a:rPr>
              <a:t>como instrumentos esenciales para llevar a la práctica los acuerdos y alianzas Universidad-Empresa </a:t>
            </a:r>
            <a:endParaRPr b="1" sz="1600">
              <a:solidFill>
                <a:schemeClr val="dk1"/>
              </a:solidFill>
              <a:latin typeface="Montserrat"/>
              <a:ea typeface="Montserrat"/>
              <a:cs typeface="Montserrat"/>
              <a:sym typeface="Montserrat"/>
            </a:endParaRPr>
          </a:p>
          <a:p>
            <a:pPr indent="0" lvl="0" marL="0" marR="0" rtl="0" algn="l">
              <a:lnSpc>
                <a:spcPct val="115000"/>
              </a:lnSpc>
              <a:spcBef>
                <a:spcPts val="0"/>
              </a:spcBef>
              <a:spcAft>
                <a:spcPts val="0"/>
              </a:spcAft>
              <a:buNone/>
            </a:pPr>
            <a:r>
              <a:t/>
            </a:r>
            <a:endParaRPr sz="1600">
              <a:solidFill>
                <a:schemeClr val="dk1"/>
              </a:solidFill>
              <a:latin typeface="Montserrat"/>
              <a:ea typeface="Montserrat"/>
              <a:cs typeface="Montserrat"/>
              <a:sym typeface="Montserrat"/>
            </a:endParaRPr>
          </a:p>
          <a:p>
            <a:pPr indent="0" lvl="0" marL="0" marR="0" rtl="0" algn="l">
              <a:lnSpc>
                <a:spcPct val="115000"/>
              </a:lnSpc>
              <a:spcBef>
                <a:spcPts val="0"/>
              </a:spcBef>
              <a:spcAft>
                <a:spcPts val="0"/>
              </a:spcAft>
              <a:buNone/>
            </a:pPr>
            <a:r>
              <a:rPr b="1" lang="es-EC" sz="1600">
                <a:solidFill>
                  <a:schemeClr val="dk1"/>
                </a:solidFill>
                <a:latin typeface="Montserrat"/>
                <a:ea typeface="Montserrat"/>
                <a:cs typeface="Montserrat"/>
                <a:sym typeface="Montserrat"/>
              </a:rPr>
              <a:t>CADENA DE TITULARIDAD:  </a:t>
            </a:r>
            <a:r>
              <a:rPr lang="es-EC" sz="1600">
                <a:solidFill>
                  <a:schemeClr val="dk1"/>
                </a:solidFill>
                <a:latin typeface="Montserrat"/>
                <a:ea typeface="Montserrat"/>
                <a:cs typeface="Montserrat"/>
                <a:sym typeface="Montserrat"/>
              </a:rPr>
              <a:t>la alianza Universidad-Empresa va a ser tan fuerte cómo el eslabón más débil de su cadena de titularidad de PI </a:t>
            </a:r>
            <a:endParaRPr>
              <a:latin typeface="Montserrat"/>
              <a:ea typeface="Montserrat"/>
              <a:cs typeface="Montserrat"/>
              <a:sym typeface="Montserrat"/>
            </a:endParaRPr>
          </a:p>
          <a:p>
            <a:pPr indent="0" lvl="0" marL="0" marR="0" rtl="0" algn="l">
              <a:lnSpc>
                <a:spcPct val="115000"/>
              </a:lnSpc>
              <a:spcBef>
                <a:spcPts val="0"/>
              </a:spcBef>
              <a:spcAft>
                <a:spcPts val="0"/>
              </a:spcAft>
              <a:buNone/>
            </a:pPr>
            <a:r>
              <a:t/>
            </a:r>
            <a:endParaRPr sz="1600">
              <a:solidFill>
                <a:schemeClr val="dk1"/>
              </a:solidFill>
              <a:latin typeface="Montserrat"/>
              <a:ea typeface="Montserrat"/>
              <a:cs typeface="Montserrat"/>
              <a:sym typeface="Montserrat"/>
            </a:endParaRPr>
          </a:p>
          <a:p>
            <a:pPr indent="0" lvl="0" marL="0" marR="0" rtl="0" algn="l">
              <a:lnSpc>
                <a:spcPct val="115000"/>
              </a:lnSpc>
              <a:spcBef>
                <a:spcPts val="0"/>
              </a:spcBef>
              <a:spcAft>
                <a:spcPts val="0"/>
              </a:spcAft>
              <a:buNone/>
            </a:pPr>
            <a:r>
              <a:rPr b="1" lang="es-EC" sz="1600">
                <a:solidFill>
                  <a:schemeClr val="dk1"/>
                </a:solidFill>
                <a:latin typeface="Montserrat"/>
                <a:ea typeface="Montserrat"/>
                <a:cs typeface="Montserrat"/>
                <a:sym typeface="Montserrat"/>
              </a:rPr>
              <a:t>ALIANZAS GANAR-GANAR:</a:t>
            </a:r>
            <a:r>
              <a:rPr lang="es-EC" sz="1600">
                <a:solidFill>
                  <a:schemeClr val="dk1"/>
                </a:solidFill>
                <a:latin typeface="Montserrat"/>
                <a:ea typeface="Montserrat"/>
                <a:cs typeface="Montserrat"/>
                <a:sym typeface="Montserrat"/>
              </a:rPr>
              <a:t>  reglas claras, acuerdos flexibles y realistas de transferencia de tecnología que armonicen los intereses de ambas partes </a:t>
            </a:r>
            <a:endParaRPr>
              <a:latin typeface="Montserrat"/>
              <a:ea typeface="Montserrat"/>
              <a:cs typeface="Montserrat"/>
              <a:sym typeface="Montserrat"/>
            </a:endParaRPr>
          </a:p>
          <a:p>
            <a:pPr indent="0" lvl="0" marL="0" marR="0" rtl="0" algn="l">
              <a:lnSpc>
                <a:spcPct val="115000"/>
              </a:lnSpc>
              <a:spcBef>
                <a:spcPts val="0"/>
              </a:spcBef>
              <a:spcAft>
                <a:spcPts val="0"/>
              </a:spcAft>
              <a:buNone/>
            </a:pPr>
            <a:r>
              <a:t/>
            </a:r>
            <a:endParaRPr sz="1600">
              <a:solidFill>
                <a:schemeClr val="dk1"/>
              </a:solidFill>
              <a:latin typeface="Montserrat"/>
              <a:ea typeface="Montserrat"/>
              <a:cs typeface="Montserrat"/>
              <a:sym typeface="Montserrat"/>
            </a:endParaRPr>
          </a:p>
        </p:txBody>
      </p:sp>
      <p:sp>
        <p:nvSpPr>
          <p:cNvPr id="518" name="Google Shape;518;p35"/>
          <p:cNvSpPr txBox="1"/>
          <p:nvPr/>
        </p:nvSpPr>
        <p:spPr>
          <a:xfrm>
            <a:off x="385695" y="1031361"/>
            <a:ext cx="10855800" cy="7356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 REFLEXIONES FINALES</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22" name="Shape 522"/>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5" name="Shape 115"/>
        <p:cNvGrpSpPr/>
        <p:nvPr/>
      </p:nvGrpSpPr>
      <p:grpSpPr>
        <a:xfrm>
          <a:off x="0" y="0"/>
          <a:ext cx="0" cy="0"/>
          <a:chOff x="0" y="0"/>
          <a:chExt cx="0" cy="0"/>
        </a:xfrm>
      </p:grpSpPr>
      <p:sp>
        <p:nvSpPr>
          <p:cNvPr id="116" name="Google Shape;116;p4"/>
          <p:cNvSpPr txBox="1"/>
          <p:nvPr/>
        </p:nvSpPr>
        <p:spPr>
          <a:xfrm>
            <a:off x="1759800" y="1561100"/>
            <a:ext cx="8277300" cy="4634700"/>
          </a:xfrm>
          <a:prstGeom prst="rect">
            <a:avLst/>
          </a:prstGeom>
          <a:noFill/>
          <a:ln>
            <a:noFill/>
          </a:ln>
        </p:spPr>
        <p:txBody>
          <a:bodyPr anchorCtr="0" anchor="t" bIns="45700" lIns="91425" spcFirstLastPara="1" rIns="91425" wrap="square" tIns="45700">
            <a:spAutoFit/>
          </a:bodyPr>
          <a:lstStyle/>
          <a:p>
            <a:pPr indent="-393700" lvl="0" marL="457200" marR="0" rtl="0" algn="l">
              <a:lnSpc>
                <a:spcPct val="115000"/>
              </a:lnSpc>
              <a:spcBef>
                <a:spcPts val="0"/>
              </a:spcBef>
              <a:spcAft>
                <a:spcPts val="0"/>
              </a:spcAft>
              <a:buClr>
                <a:schemeClr val="dk1"/>
              </a:buClr>
              <a:buSzPts val="2600"/>
              <a:buFont typeface="Montserrat"/>
              <a:buAutoNum type="arabicPeriod"/>
            </a:pPr>
            <a:r>
              <a:rPr lang="es-EC" sz="2600">
                <a:solidFill>
                  <a:schemeClr val="dk1"/>
                </a:solidFill>
                <a:latin typeface="Montserrat"/>
                <a:ea typeface="Montserrat"/>
                <a:cs typeface="Montserrat"/>
                <a:sym typeface="Montserrat"/>
              </a:rPr>
              <a:t>El ecosistema de la innovación y las alianzas Universidad–Empresa</a:t>
            </a:r>
            <a:br>
              <a:rPr lang="es-EC" sz="2600">
                <a:solidFill>
                  <a:schemeClr val="dk1"/>
                </a:solidFill>
                <a:latin typeface="Montserrat"/>
                <a:ea typeface="Montserrat"/>
                <a:cs typeface="Montserrat"/>
                <a:sym typeface="Montserrat"/>
              </a:rPr>
            </a:br>
            <a:endParaRPr sz="2600">
              <a:latin typeface="Montserrat"/>
              <a:ea typeface="Montserrat"/>
              <a:cs typeface="Montserrat"/>
              <a:sym typeface="Montserrat"/>
            </a:endParaRPr>
          </a:p>
          <a:p>
            <a:pPr indent="-393700" lvl="0" marL="457200" marR="0" rtl="0" algn="l">
              <a:lnSpc>
                <a:spcPct val="115000"/>
              </a:lnSpc>
              <a:spcBef>
                <a:spcPts val="0"/>
              </a:spcBef>
              <a:spcAft>
                <a:spcPts val="0"/>
              </a:spcAft>
              <a:buClr>
                <a:schemeClr val="dk1"/>
              </a:buClr>
              <a:buSzPts val="2600"/>
              <a:buFont typeface="Montserrat"/>
              <a:buAutoNum type="arabicPeriod"/>
            </a:pPr>
            <a:r>
              <a:rPr lang="es-EC" sz="2600">
                <a:solidFill>
                  <a:schemeClr val="dk1"/>
                </a:solidFill>
                <a:latin typeface="Montserrat"/>
                <a:ea typeface="Montserrat"/>
                <a:cs typeface="Montserrat"/>
                <a:sym typeface="Montserrat"/>
              </a:rPr>
              <a:t>Universidad y Empresa: entendiendo sus diferentes roles e incentivos</a:t>
            </a:r>
            <a:br>
              <a:rPr lang="es-EC" sz="2600">
                <a:solidFill>
                  <a:schemeClr val="dk1"/>
                </a:solidFill>
                <a:latin typeface="Montserrat"/>
                <a:ea typeface="Montserrat"/>
                <a:cs typeface="Montserrat"/>
                <a:sym typeface="Montserrat"/>
              </a:rPr>
            </a:br>
            <a:endParaRPr sz="2600">
              <a:latin typeface="Montserrat"/>
              <a:ea typeface="Montserrat"/>
              <a:cs typeface="Montserrat"/>
              <a:sym typeface="Montserrat"/>
            </a:endParaRPr>
          </a:p>
          <a:p>
            <a:pPr indent="-393700" lvl="0" marL="457200" marR="0" rtl="0" algn="l">
              <a:lnSpc>
                <a:spcPct val="115000"/>
              </a:lnSpc>
              <a:spcBef>
                <a:spcPts val="0"/>
              </a:spcBef>
              <a:spcAft>
                <a:spcPts val="0"/>
              </a:spcAft>
              <a:buClr>
                <a:schemeClr val="dk1"/>
              </a:buClr>
              <a:buSzPts val="2600"/>
              <a:buFont typeface="Montserrat"/>
              <a:buAutoNum type="arabicPeriod"/>
            </a:pPr>
            <a:r>
              <a:rPr lang="es-EC" sz="2600">
                <a:solidFill>
                  <a:schemeClr val="dk1"/>
                </a:solidFill>
                <a:latin typeface="Montserrat"/>
                <a:ea typeface="Montserrat"/>
                <a:cs typeface="Montserrat"/>
                <a:sym typeface="Montserrat"/>
              </a:rPr>
              <a:t>Claves de propiedad intelectual y legales para el éxito de las alianzas Universidad-Empresa</a:t>
            </a:r>
            <a:br>
              <a:rPr lang="es-EC" sz="2600">
                <a:solidFill>
                  <a:schemeClr val="dk1"/>
                </a:solidFill>
                <a:latin typeface="Montserrat"/>
                <a:ea typeface="Montserrat"/>
                <a:cs typeface="Montserrat"/>
                <a:sym typeface="Montserrat"/>
              </a:rPr>
            </a:br>
            <a:endParaRPr sz="2600">
              <a:latin typeface="Montserrat"/>
              <a:ea typeface="Montserrat"/>
              <a:cs typeface="Montserrat"/>
              <a:sym typeface="Montserrat"/>
            </a:endParaRPr>
          </a:p>
          <a:p>
            <a:pPr indent="-393700" lvl="0" marL="457200" marR="0" rtl="0" algn="l">
              <a:lnSpc>
                <a:spcPct val="115000"/>
              </a:lnSpc>
              <a:spcBef>
                <a:spcPts val="0"/>
              </a:spcBef>
              <a:spcAft>
                <a:spcPts val="0"/>
              </a:spcAft>
              <a:buClr>
                <a:schemeClr val="dk1"/>
              </a:buClr>
              <a:buSzPts val="2600"/>
              <a:buFont typeface="Montserrat"/>
              <a:buAutoNum type="arabicPeriod"/>
            </a:pPr>
            <a:r>
              <a:rPr lang="es-EC" sz="2600">
                <a:solidFill>
                  <a:schemeClr val="dk1"/>
                </a:solidFill>
                <a:latin typeface="Montserrat"/>
                <a:ea typeface="Montserrat"/>
                <a:cs typeface="Montserrat"/>
                <a:sym typeface="Montserrat"/>
              </a:rPr>
              <a:t>Reflexiones finales</a:t>
            </a:r>
            <a:endParaRPr sz="2600">
              <a:latin typeface="Montserrat"/>
              <a:ea typeface="Montserrat"/>
              <a:cs typeface="Montserrat"/>
              <a:sym typeface="Montserrat"/>
            </a:endParaRPr>
          </a:p>
        </p:txBody>
      </p:sp>
      <p:sp>
        <p:nvSpPr>
          <p:cNvPr id="117" name="Google Shape;117;p4"/>
          <p:cNvSpPr txBox="1"/>
          <p:nvPr/>
        </p:nvSpPr>
        <p:spPr>
          <a:xfrm>
            <a:off x="502920" y="1022308"/>
            <a:ext cx="9601200" cy="4434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None/>
            </a:pPr>
            <a:r>
              <a:rPr b="1" lang="es-EC" sz="2400">
                <a:solidFill>
                  <a:srgbClr val="1A1B6B"/>
                </a:solidFill>
                <a:latin typeface="Montserrat"/>
                <a:ea typeface="Montserrat"/>
                <a:cs typeface="Montserrat"/>
                <a:sym typeface="Montserrat"/>
              </a:rPr>
              <a:t>AGENDA DE LA CHARLA</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1" name="Shape 121"/>
        <p:cNvGrpSpPr/>
        <p:nvPr/>
      </p:nvGrpSpPr>
      <p:grpSpPr>
        <a:xfrm>
          <a:off x="0" y="0"/>
          <a:ext cx="0" cy="0"/>
          <a:chOff x="0" y="0"/>
          <a:chExt cx="0" cy="0"/>
        </a:xfrm>
      </p:grpSpPr>
      <p:sp>
        <p:nvSpPr>
          <p:cNvPr id="122" name="Google Shape;122;p5"/>
          <p:cNvSpPr txBox="1"/>
          <p:nvPr/>
        </p:nvSpPr>
        <p:spPr>
          <a:xfrm>
            <a:off x="502925" y="1465700"/>
            <a:ext cx="9761400" cy="6234000"/>
          </a:xfrm>
          <a:prstGeom prst="rect">
            <a:avLst/>
          </a:prstGeom>
          <a:noFill/>
          <a:ln>
            <a:noFill/>
          </a:ln>
        </p:spPr>
        <p:txBody>
          <a:bodyPr anchorCtr="0" anchor="t" bIns="45700" lIns="91425" spcFirstLastPara="1" rIns="91425" wrap="square" tIns="45700">
            <a:spAutoFit/>
          </a:bodyPr>
          <a:lstStyle/>
          <a:p>
            <a:pPr indent="0" lvl="0" marL="0" marR="0" rtl="0" algn="l">
              <a:lnSpc>
                <a:spcPct val="95000"/>
              </a:lnSpc>
              <a:spcBef>
                <a:spcPts val="0"/>
              </a:spcBef>
              <a:spcAft>
                <a:spcPts val="0"/>
              </a:spcAft>
              <a:buNone/>
            </a:pPr>
            <a:r>
              <a:t/>
            </a:r>
            <a:endParaRPr sz="2200">
              <a:solidFill>
                <a:srgbClr val="1A1B6B"/>
              </a:solidFill>
              <a:latin typeface="Montserrat"/>
              <a:ea typeface="Montserrat"/>
              <a:cs typeface="Montserrat"/>
              <a:sym typeface="Montserrat"/>
            </a:endParaRPr>
          </a:p>
          <a:p>
            <a:pPr indent="-342900" lvl="0" marL="342900" marR="0" rtl="0" algn="l">
              <a:lnSpc>
                <a:spcPct val="95000"/>
              </a:lnSpc>
              <a:spcBef>
                <a:spcPts val="0"/>
              </a:spcBef>
              <a:spcAft>
                <a:spcPts val="0"/>
              </a:spcAft>
              <a:buClr>
                <a:schemeClr val="dk1"/>
              </a:buClr>
              <a:buSzPts val="2200"/>
              <a:buFont typeface="Montserrat"/>
              <a:buChar char="•"/>
            </a:pPr>
            <a:r>
              <a:rPr lang="es-EC" sz="2200">
                <a:solidFill>
                  <a:schemeClr val="dk1"/>
                </a:solidFill>
                <a:latin typeface="Montserrat"/>
                <a:ea typeface="Montserrat"/>
                <a:cs typeface="Montserrat"/>
                <a:sym typeface="Montserrat"/>
              </a:rPr>
              <a:t>¿Cuál cree que es el mayor obstáculo en materia de propiedad intelectual las alianzas entre Universidad y Empresa para la transferencia de tecnología?</a:t>
            </a:r>
            <a:endParaRPr>
              <a:latin typeface="Montserrat"/>
              <a:ea typeface="Montserrat"/>
              <a:cs typeface="Montserrat"/>
              <a:sym typeface="Montserrat"/>
            </a:endParaRPr>
          </a:p>
          <a:p>
            <a:pPr indent="0" lvl="0" marL="0" marR="0" rtl="0" algn="l">
              <a:lnSpc>
                <a:spcPct val="95000"/>
              </a:lnSpc>
              <a:spcBef>
                <a:spcPts val="0"/>
              </a:spcBef>
              <a:spcAft>
                <a:spcPts val="0"/>
              </a:spcAft>
              <a:buNone/>
            </a:pPr>
            <a:r>
              <a:t/>
            </a:r>
            <a:endParaRPr sz="2200">
              <a:solidFill>
                <a:schemeClr val="dk1"/>
              </a:solidFill>
              <a:latin typeface="Montserrat"/>
              <a:ea typeface="Montserrat"/>
              <a:cs typeface="Montserrat"/>
              <a:sym typeface="Montserrat"/>
            </a:endParaRPr>
          </a:p>
          <a:p>
            <a:pPr indent="-342900" lvl="0" marL="342900" marR="0" rtl="0" algn="l">
              <a:lnSpc>
                <a:spcPct val="95000"/>
              </a:lnSpc>
              <a:spcBef>
                <a:spcPts val="0"/>
              </a:spcBef>
              <a:spcAft>
                <a:spcPts val="0"/>
              </a:spcAft>
              <a:buClr>
                <a:schemeClr val="dk1"/>
              </a:buClr>
              <a:buSzPts val="2200"/>
              <a:buFont typeface="Montserrat"/>
              <a:buChar char="•"/>
            </a:pPr>
            <a:r>
              <a:rPr lang="es-EC" sz="2200">
                <a:solidFill>
                  <a:schemeClr val="dk1"/>
                </a:solidFill>
                <a:latin typeface="Montserrat"/>
                <a:ea typeface="Montserrat"/>
                <a:cs typeface="Montserrat"/>
                <a:sym typeface="Montserrat"/>
              </a:rPr>
              <a:t>Piense en un proyecto de investigación en el que haya participado o conozca: ¿en qué momento se habló por primera vez de propiedad intelectual: antes de comenzar, durante el desarrollo, al momento de publicar, ¿o nunca?</a:t>
            </a:r>
            <a:endParaRPr>
              <a:latin typeface="Montserrat"/>
              <a:ea typeface="Montserrat"/>
              <a:cs typeface="Montserrat"/>
              <a:sym typeface="Montserrat"/>
            </a:endParaRPr>
          </a:p>
          <a:p>
            <a:pPr indent="-203200" lvl="0" marL="342900" marR="0" rtl="0" algn="l">
              <a:lnSpc>
                <a:spcPct val="95000"/>
              </a:lnSpc>
              <a:spcBef>
                <a:spcPts val="0"/>
              </a:spcBef>
              <a:spcAft>
                <a:spcPts val="0"/>
              </a:spcAft>
              <a:buClr>
                <a:schemeClr val="dk1"/>
              </a:buClr>
              <a:buSzPts val="2200"/>
              <a:buFont typeface="Arial"/>
              <a:buNone/>
            </a:pPr>
            <a:r>
              <a:t/>
            </a:r>
            <a:endParaRPr sz="2200">
              <a:solidFill>
                <a:schemeClr val="dk1"/>
              </a:solidFill>
              <a:latin typeface="Montserrat"/>
              <a:ea typeface="Montserrat"/>
              <a:cs typeface="Montserrat"/>
              <a:sym typeface="Montserrat"/>
            </a:endParaRPr>
          </a:p>
          <a:p>
            <a:pPr indent="-342900" lvl="0" marL="342900" marR="0" rtl="0" algn="l">
              <a:lnSpc>
                <a:spcPct val="95000"/>
              </a:lnSpc>
              <a:spcBef>
                <a:spcPts val="0"/>
              </a:spcBef>
              <a:spcAft>
                <a:spcPts val="0"/>
              </a:spcAft>
              <a:buClr>
                <a:schemeClr val="dk1"/>
              </a:buClr>
              <a:buSzPts val="2200"/>
              <a:buFont typeface="Montserrat"/>
              <a:buChar char="•"/>
            </a:pPr>
            <a:r>
              <a:rPr lang="es-EC" sz="2200">
                <a:solidFill>
                  <a:schemeClr val="dk1"/>
                </a:solidFill>
                <a:latin typeface="Montserrat"/>
                <a:ea typeface="Montserrat"/>
                <a:cs typeface="Montserrat"/>
                <a:sym typeface="Montserrat"/>
              </a:rPr>
              <a:t>¿Qué es la cadena de titularidad de propiedad intelectual de un proyecto de investigación y cuáles son los principales aspectos que deben auditarse de la cadena?</a:t>
            </a:r>
            <a:endParaRPr>
              <a:latin typeface="Montserrat"/>
              <a:ea typeface="Montserrat"/>
              <a:cs typeface="Montserrat"/>
              <a:sym typeface="Montserrat"/>
            </a:endParaRPr>
          </a:p>
          <a:p>
            <a:pPr indent="0" lvl="0" marL="0" marR="0" rtl="0" algn="l">
              <a:lnSpc>
                <a:spcPct val="95000"/>
              </a:lnSpc>
              <a:spcBef>
                <a:spcPts val="0"/>
              </a:spcBef>
              <a:spcAft>
                <a:spcPts val="0"/>
              </a:spcAft>
              <a:buNone/>
            </a:pPr>
            <a:r>
              <a:t/>
            </a:r>
            <a:endParaRPr b="1" sz="2400">
              <a:solidFill>
                <a:srgbClr val="1A1B6B"/>
              </a:solidFill>
              <a:latin typeface="Montserrat"/>
              <a:ea typeface="Montserrat"/>
              <a:cs typeface="Montserrat"/>
              <a:sym typeface="Montserrat"/>
            </a:endParaRPr>
          </a:p>
          <a:p>
            <a:pPr indent="0" lvl="0" marL="0" marR="0" rtl="0" algn="l">
              <a:lnSpc>
                <a:spcPct val="95000"/>
              </a:lnSpc>
              <a:spcBef>
                <a:spcPts val="0"/>
              </a:spcBef>
              <a:spcAft>
                <a:spcPts val="0"/>
              </a:spcAft>
              <a:buNone/>
            </a:pPr>
            <a:r>
              <a:t/>
            </a:r>
            <a:endParaRPr b="1" sz="2200">
              <a:solidFill>
                <a:srgbClr val="1A1B6B"/>
              </a:solidFill>
              <a:latin typeface="Montserrat"/>
              <a:ea typeface="Montserrat"/>
              <a:cs typeface="Montserrat"/>
              <a:sym typeface="Montserrat"/>
            </a:endParaRPr>
          </a:p>
          <a:p>
            <a:pPr indent="0" lvl="0" marL="0" marR="0" rtl="0" algn="l">
              <a:lnSpc>
                <a:spcPct val="95000"/>
              </a:lnSpc>
              <a:spcBef>
                <a:spcPts val="0"/>
              </a:spcBef>
              <a:spcAft>
                <a:spcPts val="0"/>
              </a:spcAft>
              <a:buNone/>
            </a:pPr>
            <a:r>
              <a:t/>
            </a:r>
            <a:endParaRPr b="1" sz="2200">
              <a:solidFill>
                <a:srgbClr val="1A1B6B"/>
              </a:solidFill>
              <a:latin typeface="Montserrat"/>
              <a:ea typeface="Montserrat"/>
              <a:cs typeface="Montserrat"/>
              <a:sym typeface="Montserrat"/>
            </a:endParaRPr>
          </a:p>
          <a:p>
            <a:pPr indent="-317500" lvl="0" marL="457200" marR="0" rtl="0" algn="l">
              <a:lnSpc>
                <a:spcPct val="95000"/>
              </a:lnSpc>
              <a:spcBef>
                <a:spcPts val="0"/>
              </a:spcBef>
              <a:spcAft>
                <a:spcPts val="0"/>
              </a:spcAft>
              <a:buClr>
                <a:schemeClr val="dk1"/>
              </a:buClr>
              <a:buSzPts val="2200"/>
              <a:buFont typeface="Play"/>
              <a:buNone/>
            </a:pPr>
            <a:r>
              <a:t/>
            </a:r>
            <a:endParaRPr b="1" sz="2200">
              <a:solidFill>
                <a:srgbClr val="1A1B6B"/>
              </a:solidFill>
              <a:latin typeface="Montserrat"/>
              <a:ea typeface="Montserrat"/>
              <a:cs typeface="Montserrat"/>
              <a:sym typeface="Montserrat"/>
            </a:endParaRPr>
          </a:p>
          <a:p>
            <a:pPr indent="0" lvl="0" marL="0" marR="0" rtl="0" algn="l">
              <a:lnSpc>
                <a:spcPct val="95000"/>
              </a:lnSpc>
              <a:spcBef>
                <a:spcPts val="0"/>
              </a:spcBef>
              <a:spcAft>
                <a:spcPts val="0"/>
              </a:spcAft>
              <a:buNone/>
            </a:pPr>
            <a:r>
              <a:t/>
            </a:r>
            <a:endParaRPr b="1" sz="2200">
              <a:solidFill>
                <a:srgbClr val="1A1B6B"/>
              </a:solidFill>
              <a:latin typeface="Montserrat"/>
              <a:ea typeface="Montserrat"/>
              <a:cs typeface="Montserrat"/>
              <a:sym typeface="Montserrat"/>
            </a:endParaRPr>
          </a:p>
          <a:p>
            <a:pPr indent="0" lvl="0" marL="0" marR="0" rtl="0" algn="l">
              <a:lnSpc>
                <a:spcPct val="95000"/>
              </a:lnSpc>
              <a:spcBef>
                <a:spcPts val="0"/>
              </a:spcBef>
              <a:spcAft>
                <a:spcPts val="0"/>
              </a:spcAft>
              <a:buNone/>
            </a:pPr>
            <a:r>
              <a:t/>
            </a:r>
            <a:endParaRPr b="1" sz="2200">
              <a:solidFill>
                <a:srgbClr val="1A1B6B"/>
              </a:solidFill>
              <a:latin typeface="Montserrat"/>
              <a:ea typeface="Montserrat"/>
              <a:cs typeface="Montserrat"/>
              <a:sym typeface="Montserrat"/>
            </a:endParaRPr>
          </a:p>
        </p:txBody>
      </p:sp>
      <p:sp>
        <p:nvSpPr>
          <p:cNvPr id="123" name="Google Shape;123;p5"/>
          <p:cNvSpPr txBox="1"/>
          <p:nvPr/>
        </p:nvSpPr>
        <p:spPr>
          <a:xfrm>
            <a:off x="502920" y="1022308"/>
            <a:ext cx="9601200" cy="443400"/>
          </a:xfrm>
          <a:prstGeom prst="rect">
            <a:avLst/>
          </a:prstGeom>
          <a:noFill/>
          <a:ln>
            <a:noFill/>
          </a:ln>
        </p:spPr>
        <p:txBody>
          <a:bodyPr anchorCtr="0" anchor="t" bIns="45700" lIns="91425" spcFirstLastPara="1" rIns="91425" wrap="square" tIns="45700">
            <a:spAutoFit/>
          </a:bodyPr>
          <a:lstStyle/>
          <a:p>
            <a:pPr indent="0" lvl="0" marL="0" rtl="0" algn="l">
              <a:lnSpc>
                <a:spcPct val="95000"/>
              </a:lnSpc>
              <a:spcBef>
                <a:spcPts val="0"/>
              </a:spcBef>
              <a:spcAft>
                <a:spcPts val="0"/>
              </a:spcAft>
              <a:buClr>
                <a:schemeClr val="dk1"/>
              </a:buClr>
              <a:buFont typeface="Arial"/>
              <a:buNone/>
            </a:pPr>
            <a:r>
              <a:rPr b="1" lang="es-EC" sz="2400">
                <a:solidFill>
                  <a:srgbClr val="1A1B6B"/>
                </a:solidFill>
                <a:latin typeface="Montserrat"/>
                <a:ea typeface="Montserrat"/>
                <a:cs typeface="Montserrat"/>
                <a:sym typeface="Montserrat"/>
              </a:rPr>
              <a:t>TRES PREGUNTAS PARA EL PÚBLICO:</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7" name="Shape 127"/>
        <p:cNvGrpSpPr/>
        <p:nvPr/>
      </p:nvGrpSpPr>
      <p:grpSpPr>
        <a:xfrm>
          <a:off x="0" y="0"/>
          <a:ext cx="0" cy="0"/>
          <a:chOff x="0" y="0"/>
          <a:chExt cx="0" cy="0"/>
        </a:xfrm>
      </p:grpSpPr>
      <p:sp>
        <p:nvSpPr>
          <p:cNvPr id="128" name="Google Shape;128;p6"/>
          <p:cNvSpPr/>
          <p:nvPr/>
        </p:nvSpPr>
        <p:spPr>
          <a:xfrm>
            <a:off x="1849600" y="2891999"/>
            <a:ext cx="7637400" cy="1074000"/>
          </a:xfrm>
          <a:prstGeom prst="rect">
            <a:avLst/>
          </a:prstGeom>
          <a:noFill/>
          <a:ln>
            <a:noFill/>
          </a:ln>
        </p:spPr>
        <p:txBody>
          <a:bodyPr anchorCtr="0" anchor="t" bIns="45700" lIns="91425" spcFirstLastPara="1" rIns="91425" wrap="square" tIns="45700">
            <a:spAutoFit/>
          </a:bodyPr>
          <a:lstStyle/>
          <a:p>
            <a:pPr indent="0" lvl="0" marL="0" marR="0" rtl="0" algn="l">
              <a:lnSpc>
                <a:spcPct val="80000"/>
              </a:lnSpc>
              <a:spcBef>
                <a:spcPts val="0"/>
              </a:spcBef>
              <a:spcAft>
                <a:spcPts val="0"/>
              </a:spcAft>
              <a:buNone/>
            </a:pPr>
            <a:r>
              <a:rPr b="1" lang="es-EC" sz="3900">
                <a:solidFill>
                  <a:schemeClr val="lt1"/>
                </a:solidFill>
                <a:latin typeface="Montserrat"/>
                <a:ea typeface="Montserrat"/>
                <a:cs typeface="Montserrat"/>
                <a:sym typeface="Montserrat"/>
              </a:rPr>
              <a:t>1. EL ECOSISTEMA </a:t>
            </a:r>
            <a:endParaRPr b="1" sz="3900">
              <a:solidFill>
                <a:schemeClr val="lt1"/>
              </a:solidFill>
              <a:latin typeface="Montserrat"/>
              <a:ea typeface="Montserrat"/>
              <a:cs typeface="Montserrat"/>
              <a:sym typeface="Montserrat"/>
            </a:endParaRPr>
          </a:p>
          <a:p>
            <a:pPr indent="0" lvl="0" marL="0" marR="0" rtl="0" algn="l">
              <a:lnSpc>
                <a:spcPct val="80000"/>
              </a:lnSpc>
              <a:spcBef>
                <a:spcPts val="0"/>
              </a:spcBef>
              <a:spcAft>
                <a:spcPts val="0"/>
              </a:spcAft>
              <a:buNone/>
            </a:pPr>
            <a:r>
              <a:rPr b="1" lang="es-EC" sz="3900">
                <a:solidFill>
                  <a:schemeClr val="lt1"/>
                </a:solidFill>
                <a:latin typeface="Montserrat"/>
                <a:ea typeface="Montserrat"/>
                <a:cs typeface="Montserrat"/>
                <a:sym typeface="Montserrat"/>
              </a:rPr>
              <a:t>DE LA INNOVACIÓN</a:t>
            </a:r>
            <a:endParaRPr sz="3900">
              <a:latin typeface="Montserrat"/>
              <a:ea typeface="Montserrat"/>
              <a:cs typeface="Montserrat"/>
              <a:sym typeface="Montserra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500"/>
                                        <p:tgtEl>
                                          <p:spTgt spid="1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3" name="Shape 133"/>
        <p:cNvGrpSpPr/>
        <p:nvPr/>
      </p:nvGrpSpPr>
      <p:grpSpPr>
        <a:xfrm>
          <a:off x="0" y="0"/>
          <a:ext cx="0" cy="0"/>
          <a:chOff x="0" y="0"/>
          <a:chExt cx="0" cy="0"/>
        </a:xfrm>
      </p:grpSpPr>
      <p:pic>
        <p:nvPicPr>
          <p:cNvPr id="134" name="Google Shape;134;p7"/>
          <p:cNvPicPr preferRelativeResize="0"/>
          <p:nvPr/>
        </p:nvPicPr>
        <p:blipFill rotWithShape="1">
          <a:blip r:embed="rId4">
            <a:alphaModFix/>
          </a:blip>
          <a:srcRect b="0" l="0" r="0" t="0"/>
          <a:stretch/>
        </p:blipFill>
        <p:spPr>
          <a:xfrm>
            <a:off x="457200" y="1725140"/>
            <a:ext cx="434100" cy="434100"/>
          </a:xfrm>
          <a:prstGeom prst="ellipse">
            <a:avLst/>
          </a:prstGeom>
          <a:noFill/>
          <a:ln>
            <a:noFill/>
          </a:ln>
        </p:spPr>
      </p:pic>
      <p:sp>
        <p:nvSpPr>
          <p:cNvPr id="135" name="Google Shape;135;p7"/>
          <p:cNvSpPr txBox="1"/>
          <p:nvPr/>
        </p:nvSpPr>
        <p:spPr>
          <a:xfrm>
            <a:off x="957200" y="1694960"/>
            <a:ext cx="56265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Investigadores y laboratorios de investigación</a:t>
            </a:r>
            <a:endParaRPr sz="1800">
              <a:latin typeface="Montserrat"/>
              <a:ea typeface="Montserrat"/>
              <a:cs typeface="Montserrat"/>
              <a:sym typeface="Montserrat"/>
            </a:endParaRPr>
          </a:p>
        </p:txBody>
      </p:sp>
      <p:pic>
        <p:nvPicPr>
          <p:cNvPr id="136" name="Google Shape;136;p7"/>
          <p:cNvPicPr preferRelativeResize="0"/>
          <p:nvPr/>
        </p:nvPicPr>
        <p:blipFill rotWithShape="1">
          <a:blip r:embed="rId5">
            <a:alphaModFix/>
          </a:blip>
          <a:srcRect b="0" l="0" r="0" t="0"/>
          <a:stretch/>
        </p:blipFill>
        <p:spPr>
          <a:xfrm>
            <a:off x="457200" y="2365220"/>
            <a:ext cx="434100" cy="434100"/>
          </a:xfrm>
          <a:prstGeom prst="ellipse">
            <a:avLst/>
          </a:prstGeom>
          <a:noFill/>
          <a:ln>
            <a:noFill/>
          </a:ln>
        </p:spPr>
      </p:pic>
      <p:sp>
        <p:nvSpPr>
          <p:cNvPr id="137" name="Google Shape;137;p7"/>
          <p:cNvSpPr txBox="1"/>
          <p:nvPr/>
        </p:nvSpPr>
        <p:spPr>
          <a:xfrm>
            <a:off x="957200" y="2335040"/>
            <a:ext cx="56265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Universidades y centros de I+D</a:t>
            </a:r>
            <a:endParaRPr sz="1800">
              <a:latin typeface="Montserrat"/>
              <a:ea typeface="Montserrat"/>
              <a:cs typeface="Montserrat"/>
              <a:sym typeface="Montserrat"/>
            </a:endParaRPr>
          </a:p>
        </p:txBody>
      </p:sp>
      <p:pic>
        <p:nvPicPr>
          <p:cNvPr id="138" name="Google Shape;138;p7"/>
          <p:cNvPicPr preferRelativeResize="0"/>
          <p:nvPr/>
        </p:nvPicPr>
        <p:blipFill rotWithShape="1">
          <a:blip r:embed="rId6">
            <a:alphaModFix/>
          </a:blip>
          <a:srcRect b="0" l="0" r="0" t="0"/>
          <a:stretch/>
        </p:blipFill>
        <p:spPr>
          <a:xfrm>
            <a:off x="457200" y="3005300"/>
            <a:ext cx="434100" cy="434100"/>
          </a:xfrm>
          <a:prstGeom prst="ellipse">
            <a:avLst/>
          </a:prstGeom>
          <a:noFill/>
          <a:ln>
            <a:noFill/>
          </a:ln>
        </p:spPr>
      </p:pic>
      <p:sp>
        <p:nvSpPr>
          <p:cNvPr id="139" name="Google Shape;139;p7"/>
          <p:cNvSpPr txBox="1"/>
          <p:nvPr/>
        </p:nvSpPr>
        <p:spPr>
          <a:xfrm>
            <a:off x="957200" y="2975120"/>
            <a:ext cx="56265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Empresas privadas y startups</a:t>
            </a:r>
            <a:endParaRPr sz="1800">
              <a:latin typeface="Montserrat"/>
              <a:ea typeface="Montserrat"/>
              <a:cs typeface="Montserrat"/>
              <a:sym typeface="Montserrat"/>
            </a:endParaRPr>
          </a:p>
        </p:txBody>
      </p:sp>
      <p:pic>
        <p:nvPicPr>
          <p:cNvPr id="140" name="Google Shape;140;p7"/>
          <p:cNvPicPr preferRelativeResize="0"/>
          <p:nvPr/>
        </p:nvPicPr>
        <p:blipFill rotWithShape="1">
          <a:blip r:embed="rId7">
            <a:alphaModFix/>
          </a:blip>
          <a:srcRect b="0" l="0" r="0" t="0"/>
          <a:stretch/>
        </p:blipFill>
        <p:spPr>
          <a:xfrm>
            <a:off x="457200" y="3645380"/>
            <a:ext cx="434100" cy="434100"/>
          </a:xfrm>
          <a:prstGeom prst="ellipse">
            <a:avLst/>
          </a:prstGeom>
          <a:noFill/>
          <a:ln>
            <a:noFill/>
          </a:ln>
        </p:spPr>
      </p:pic>
      <p:sp>
        <p:nvSpPr>
          <p:cNvPr id="141" name="Google Shape;141;p7"/>
          <p:cNvSpPr txBox="1"/>
          <p:nvPr/>
        </p:nvSpPr>
        <p:spPr>
          <a:xfrm>
            <a:off x="957200" y="3615200"/>
            <a:ext cx="56265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Estado y organismos públicos</a:t>
            </a:r>
            <a:endParaRPr sz="1800">
              <a:latin typeface="Montserrat"/>
              <a:ea typeface="Montserrat"/>
              <a:cs typeface="Montserrat"/>
              <a:sym typeface="Montserrat"/>
            </a:endParaRPr>
          </a:p>
        </p:txBody>
      </p:sp>
      <p:pic>
        <p:nvPicPr>
          <p:cNvPr id="142" name="Google Shape;142;p7"/>
          <p:cNvPicPr preferRelativeResize="0"/>
          <p:nvPr/>
        </p:nvPicPr>
        <p:blipFill rotWithShape="1">
          <a:blip r:embed="rId8">
            <a:alphaModFix/>
          </a:blip>
          <a:srcRect b="0" l="0" r="0" t="0"/>
          <a:stretch/>
        </p:blipFill>
        <p:spPr>
          <a:xfrm>
            <a:off x="457200" y="4285460"/>
            <a:ext cx="434100" cy="434100"/>
          </a:xfrm>
          <a:prstGeom prst="ellipse">
            <a:avLst/>
          </a:prstGeom>
          <a:noFill/>
          <a:ln>
            <a:noFill/>
          </a:ln>
        </p:spPr>
      </p:pic>
      <p:sp>
        <p:nvSpPr>
          <p:cNvPr id="143" name="Google Shape;143;p7"/>
          <p:cNvSpPr txBox="1"/>
          <p:nvPr/>
        </p:nvSpPr>
        <p:spPr>
          <a:xfrm>
            <a:off x="957200" y="4255280"/>
            <a:ext cx="56265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lang="es-EC" sz="1800">
                <a:solidFill>
                  <a:srgbClr val="1A1B6B"/>
                </a:solidFill>
                <a:latin typeface="Montserrat"/>
                <a:ea typeface="Montserrat"/>
                <a:cs typeface="Montserrat"/>
                <a:sym typeface="Montserrat"/>
              </a:rPr>
              <a:t>Inversores y fondos de capital</a:t>
            </a:r>
            <a:endParaRPr sz="1800">
              <a:latin typeface="Montserrat"/>
              <a:ea typeface="Montserrat"/>
              <a:cs typeface="Montserrat"/>
              <a:sym typeface="Montserrat"/>
            </a:endParaRPr>
          </a:p>
        </p:txBody>
      </p:sp>
      <p:pic>
        <p:nvPicPr>
          <p:cNvPr id="144" name="Google Shape;144;p7"/>
          <p:cNvPicPr preferRelativeResize="0"/>
          <p:nvPr/>
        </p:nvPicPr>
        <p:blipFill rotWithShape="1">
          <a:blip r:embed="rId9">
            <a:alphaModFix/>
          </a:blip>
          <a:srcRect b="0" l="0" r="0" t="0"/>
          <a:stretch/>
        </p:blipFill>
        <p:spPr>
          <a:xfrm>
            <a:off x="457200" y="4829771"/>
            <a:ext cx="434100" cy="434100"/>
          </a:xfrm>
          <a:prstGeom prst="ellipse">
            <a:avLst/>
          </a:prstGeom>
          <a:noFill/>
          <a:ln>
            <a:noFill/>
          </a:ln>
        </p:spPr>
      </p:pic>
      <p:sp>
        <p:nvSpPr>
          <p:cNvPr id="145" name="Google Shape;145;p7"/>
          <p:cNvSpPr txBox="1"/>
          <p:nvPr/>
        </p:nvSpPr>
        <p:spPr>
          <a:xfrm>
            <a:off x="957200" y="4866766"/>
            <a:ext cx="6621900" cy="674100"/>
          </a:xfrm>
          <a:prstGeom prst="rect">
            <a:avLst/>
          </a:prstGeom>
          <a:noFill/>
          <a:ln>
            <a:noFill/>
          </a:ln>
        </p:spPr>
        <p:txBody>
          <a:bodyPr anchorCtr="0" anchor="t" bIns="45700" lIns="91425" spcFirstLastPara="1" rIns="91425" wrap="square" tIns="45700">
            <a:spAutoFit/>
          </a:bodyPr>
          <a:lstStyle/>
          <a:p>
            <a:pPr indent="0" lvl="0" marL="0" marR="0" rtl="0" algn="l">
              <a:lnSpc>
                <a:spcPct val="110000"/>
              </a:lnSpc>
              <a:spcBef>
                <a:spcPts val="0"/>
              </a:spcBef>
              <a:spcAft>
                <a:spcPts val="0"/>
              </a:spcAft>
              <a:buNone/>
            </a:pPr>
            <a:r>
              <a:rPr b="1" lang="es-EC" sz="1800">
                <a:solidFill>
                  <a:srgbClr val="FF6B00"/>
                </a:solidFill>
                <a:latin typeface="Montserrat"/>
                <a:ea typeface="Montserrat"/>
                <a:cs typeface="Montserrat"/>
                <a:sym typeface="Montserrat"/>
              </a:rPr>
              <a:t>Oficinas de Transferencia de Tecnología (TTO/OTT)</a:t>
            </a:r>
            <a:endParaRPr b="1" sz="1800">
              <a:solidFill>
                <a:srgbClr val="FF6B00"/>
              </a:solidFill>
              <a:latin typeface="Montserrat"/>
              <a:ea typeface="Montserrat"/>
              <a:cs typeface="Montserrat"/>
              <a:sym typeface="Montserrat"/>
            </a:endParaRPr>
          </a:p>
          <a:p>
            <a:pPr indent="0" lvl="0" marL="0" marR="0" rtl="0" algn="l">
              <a:lnSpc>
                <a:spcPct val="110000"/>
              </a:lnSpc>
              <a:spcBef>
                <a:spcPts val="0"/>
              </a:spcBef>
              <a:spcAft>
                <a:spcPts val="0"/>
              </a:spcAft>
              <a:buNone/>
            </a:pPr>
            <a:r>
              <a:rPr b="1" lang="es-EC" sz="1800">
                <a:solidFill>
                  <a:srgbClr val="FF6B00"/>
                </a:solidFill>
                <a:latin typeface="Montserrat"/>
                <a:ea typeface="Montserrat"/>
                <a:cs typeface="Montserrat"/>
                <a:sym typeface="Montserrat"/>
              </a:rPr>
              <a:t>el puente entre la Universidad y la Empresa</a:t>
            </a:r>
            <a:endParaRPr sz="1800">
              <a:latin typeface="Montserrat"/>
              <a:ea typeface="Montserrat"/>
              <a:cs typeface="Montserrat"/>
              <a:sym typeface="Montserrat"/>
            </a:endParaRPr>
          </a:p>
        </p:txBody>
      </p:sp>
      <p:sp>
        <p:nvSpPr>
          <p:cNvPr id="146" name="Google Shape;146;p7"/>
          <p:cNvSpPr/>
          <p:nvPr/>
        </p:nvSpPr>
        <p:spPr>
          <a:xfrm>
            <a:off x="7100050" y="2149050"/>
            <a:ext cx="1800900" cy="1731300"/>
          </a:xfrm>
          <a:prstGeom prst="roundRect">
            <a:avLst>
              <a:gd fmla="val 15000" name="adj"/>
            </a:avLst>
          </a:prstGeom>
          <a:solidFill>
            <a:srgbClr val="1A1B6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147" name="Google Shape;147;p7"/>
          <p:cNvPicPr preferRelativeResize="0"/>
          <p:nvPr/>
        </p:nvPicPr>
        <p:blipFill rotWithShape="1">
          <a:blip r:embed="rId10">
            <a:alphaModFix/>
          </a:blip>
          <a:srcRect b="0" l="0" r="0" t="0"/>
          <a:stretch/>
        </p:blipFill>
        <p:spPr>
          <a:xfrm>
            <a:off x="7600475" y="2204028"/>
            <a:ext cx="800000" cy="800000"/>
          </a:xfrm>
          <a:prstGeom prst="rect">
            <a:avLst/>
          </a:prstGeom>
          <a:noFill/>
          <a:ln>
            <a:noFill/>
          </a:ln>
        </p:spPr>
      </p:pic>
      <p:sp>
        <p:nvSpPr>
          <p:cNvPr id="148" name="Google Shape;148;p7"/>
          <p:cNvSpPr txBox="1"/>
          <p:nvPr/>
        </p:nvSpPr>
        <p:spPr>
          <a:xfrm>
            <a:off x="6811755" y="3180498"/>
            <a:ext cx="2377500" cy="323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s-EC" sz="1500">
                <a:solidFill>
                  <a:srgbClr val="FFFFFF"/>
                </a:solidFill>
                <a:latin typeface="Montserrat Medium"/>
                <a:ea typeface="Montserrat Medium"/>
                <a:cs typeface="Montserrat Medium"/>
                <a:sym typeface="Montserrat Medium"/>
              </a:rPr>
              <a:t>ACADEMIA</a:t>
            </a:r>
            <a:endParaRPr/>
          </a:p>
        </p:txBody>
      </p:sp>
      <p:sp>
        <p:nvSpPr>
          <p:cNvPr id="149" name="Google Shape;149;p7"/>
          <p:cNvSpPr/>
          <p:nvPr/>
        </p:nvSpPr>
        <p:spPr>
          <a:xfrm>
            <a:off x="9084072" y="2149041"/>
            <a:ext cx="1800900" cy="1731300"/>
          </a:xfrm>
          <a:prstGeom prst="roundRect">
            <a:avLst>
              <a:gd fmla="val 15000" name="adj"/>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150" name="Google Shape;150;p7"/>
          <p:cNvPicPr preferRelativeResize="0"/>
          <p:nvPr/>
        </p:nvPicPr>
        <p:blipFill rotWithShape="1">
          <a:blip r:embed="rId11">
            <a:alphaModFix/>
          </a:blip>
          <a:srcRect b="0" l="0" r="0" t="0"/>
          <a:stretch/>
        </p:blipFill>
        <p:spPr>
          <a:xfrm>
            <a:off x="9584500" y="2320378"/>
            <a:ext cx="800000" cy="800000"/>
          </a:xfrm>
          <a:prstGeom prst="rect">
            <a:avLst/>
          </a:prstGeom>
          <a:noFill/>
          <a:ln>
            <a:noFill/>
          </a:ln>
        </p:spPr>
      </p:pic>
      <p:sp>
        <p:nvSpPr>
          <p:cNvPr id="151" name="Google Shape;151;p7"/>
          <p:cNvSpPr txBox="1"/>
          <p:nvPr/>
        </p:nvSpPr>
        <p:spPr>
          <a:xfrm>
            <a:off x="8795780" y="3180498"/>
            <a:ext cx="2377500" cy="323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s-EC" sz="1500">
                <a:solidFill>
                  <a:srgbClr val="FFFFFF"/>
                </a:solidFill>
                <a:latin typeface="Montserrat Medium"/>
                <a:ea typeface="Montserrat Medium"/>
                <a:cs typeface="Montserrat Medium"/>
                <a:sym typeface="Montserrat Medium"/>
              </a:rPr>
              <a:t>EMPRESA</a:t>
            </a:r>
            <a:endParaRPr/>
          </a:p>
        </p:txBody>
      </p:sp>
      <p:sp>
        <p:nvSpPr>
          <p:cNvPr id="152" name="Google Shape;152;p7"/>
          <p:cNvSpPr/>
          <p:nvPr/>
        </p:nvSpPr>
        <p:spPr>
          <a:xfrm>
            <a:off x="8142300" y="3625294"/>
            <a:ext cx="1700700" cy="1752000"/>
          </a:xfrm>
          <a:prstGeom prst="roundRect">
            <a:avLst>
              <a:gd fmla="val 15000" name="adj"/>
            </a:avLst>
          </a:prstGeom>
          <a:solidFill>
            <a:srgbClr val="C04A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153" name="Google Shape;153;p7"/>
          <p:cNvPicPr preferRelativeResize="0"/>
          <p:nvPr/>
        </p:nvPicPr>
        <p:blipFill rotWithShape="1">
          <a:blip r:embed="rId12">
            <a:alphaModFix/>
          </a:blip>
          <a:srcRect b="0" l="0" r="0" t="0"/>
          <a:stretch/>
        </p:blipFill>
        <p:spPr>
          <a:xfrm>
            <a:off x="8742650" y="4028557"/>
            <a:ext cx="500000" cy="500000"/>
          </a:xfrm>
          <a:prstGeom prst="rect">
            <a:avLst/>
          </a:prstGeom>
          <a:noFill/>
          <a:ln>
            <a:noFill/>
          </a:ln>
        </p:spPr>
      </p:pic>
      <p:sp>
        <p:nvSpPr>
          <p:cNvPr id="154" name="Google Shape;154;p7"/>
          <p:cNvSpPr txBox="1"/>
          <p:nvPr/>
        </p:nvSpPr>
        <p:spPr>
          <a:xfrm>
            <a:off x="7803905" y="4745182"/>
            <a:ext cx="2377500" cy="323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s-EC" sz="1500">
                <a:solidFill>
                  <a:srgbClr val="FFFFFF"/>
                </a:solidFill>
                <a:latin typeface="Montserrat Medium"/>
                <a:ea typeface="Montserrat Medium"/>
                <a:cs typeface="Montserrat Medium"/>
                <a:sym typeface="Montserrat Medium"/>
              </a:rPr>
              <a:t>ESTADO</a:t>
            </a:r>
            <a:endParaRPr/>
          </a:p>
        </p:txBody>
      </p:sp>
      <p:sp>
        <p:nvSpPr>
          <p:cNvPr id="155" name="Google Shape;155;p7"/>
          <p:cNvSpPr txBox="1"/>
          <p:nvPr/>
        </p:nvSpPr>
        <p:spPr>
          <a:xfrm>
            <a:off x="502920" y="1022308"/>
            <a:ext cx="9601200" cy="7188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ECOSISTEMA DE INNOVACIÓN: ¿QUIÉNES PARTICIPAN?</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Google Shape;160;p8"/>
          <p:cNvSpPr/>
          <p:nvPr/>
        </p:nvSpPr>
        <p:spPr>
          <a:xfrm>
            <a:off x="1510349" y="2934150"/>
            <a:ext cx="9171300" cy="989700"/>
          </a:xfrm>
          <a:prstGeom prst="rect">
            <a:avLst/>
          </a:prstGeom>
          <a:noFill/>
          <a:ln>
            <a:noFill/>
          </a:ln>
        </p:spPr>
        <p:txBody>
          <a:bodyPr anchorCtr="0" anchor="t" bIns="45700" lIns="91425" spcFirstLastPara="1" rIns="91425" wrap="square" tIns="45700">
            <a:spAutoFit/>
          </a:bodyPr>
          <a:lstStyle/>
          <a:p>
            <a:pPr indent="0" lvl="0" marL="0" marR="0" rtl="0" algn="l">
              <a:lnSpc>
                <a:spcPct val="80000"/>
              </a:lnSpc>
              <a:spcBef>
                <a:spcPts val="0"/>
              </a:spcBef>
              <a:spcAft>
                <a:spcPts val="0"/>
              </a:spcAft>
              <a:buNone/>
            </a:pPr>
            <a:r>
              <a:rPr b="1" lang="es-EC" sz="3900">
                <a:solidFill>
                  <a:schemeClr val="lt1"/>
                </a:solidFill>
                <a:latin typeface="Montserrat"/>
                <a:ea typeface="Montserrat"/>
                <a:cs typeface="Montserrat"/>
                <a:sym typeface="Montserrat"/>
              </a:rPr>
              <a:t>2. UNIVERSIDAD Y EMPRESA: ROLES E INCENTIVOS DIFERENTES</a:t>
            </a:r>
            <a:endParaRPr sz="3900">
              <a:latin typeface="Montserrat"/>
              <a:ea typeface="Montserrat"/>
              <a:cs typeface="Montserrat"/>
              <a:sym typeface="Montserra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60"/>
                                        </p:tgtEl>
                                        <p:attrNameLst>
                                          <p:attrName>style.visibility</p:attrName>
                                        </p:attrNameLst>
                                      </p:cBhvr>
                                      <p:to>
                                        <p:strVal val="visible"/>
                                      </p:to>
                                    </p:set>
                                    <p:animEffect filter="fade" transition="in">
                                      <p:cBhvr>
                                        <p:cTn dur="500"/>
                                        <p:tgtEl>
                                          <p:spTgt spid="1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4" name="Shape 164"/>
        <p:cNvGrpSpPr/>
        <p:nvPr/>
      </p:nvGrpSpPr>
      <p:grpSpPr>
        <a:xfrm>
          <a:off x="0" y="0"/>
          <a:ext cx="0" cy="0"/>
          <a:chOff x="0" y="0"/>
          <a:chExt cx="0" cy="0"/>
        </a:xfrm>
      </p:grpSpPr>
      <p:sp>
        <p:nvSpPr>
          <p:cNvPr id="165" name="Google Shape;165;p9"/>
          <p:cNvSpPr/>
          <p:nvPr/>
        </p:nvSpPr>
        <p:spPr>
          <a:xfrm>
            <a:off x="640080" y="1627632"/>
            <a:ext cx="5303520" cy="502920"/>
          </a:xfrm>
          <a:prstGeom prst="rect">
            <a:avLst/>
          </a:prstGeom>
          <a:solidFill>
            <a:srgbClr val="1A1B6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6" name="Google Shape;166;p9"/>
          <p:cNvSpPr txBox="1"/>
          <p:nvPr/>
        </p:nvSpPr>
        <p:spPr>
          <a:xfrm>
            <a:off x="594360" y="1673352"/>
            <a:ext cx="5212080"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2000">
                <a:solidFill>
                  <a:srgbClr val="FFFFFF"/>
                </a:solidFill>
                <a:latin typeface="Montserrat"/>
                <a:ea typeface="Montserrat"/>
                <a:cs typeface="Montserrat"/>
                <a:sym typeface="Montserrat"/>
              </a:rPr>
              <a:t>UNIVERSIDAD</a:t>
            </a:r>
            <a:endParaRPr>
              <a:latin typeface="Montserrat"/>
              <a:ea typeface="Montserrat"/>
              <a:cs typeface="Montserrat"/>
              <a:sym typeface="Montserrat"/>
            </a:endParaRPr>
          </a:p>
        </p:txBody>
      </p:sp>
      <p:sp>
        <p:nvSpPr>
          <p:cNvPr id="167" name="Google Shape;167;p9"/>
          <p:cNvSpPr/>
          <p:nvPr/>
        </p:nvSpPr>
        <p:spPr>
          <a:xfrm>
            <a:off x="6126480" y="1627632"/>
            <a:ext cx="5230368" cy="502920"/>
          </a:xfrm>
          <a:prstGeom prst="rect">
            <a:avLst/>
          </a:prstGeom>
          <a:solidFill>
            <a:srgbClr val="FF6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8" name="Google Shape;168;p9"/>
          <p:cNvSpPr txBox="1"/>
          <p:nvPr/>
        </p:nvSpPr>
        <p:spPr>
          <a:xfrm>
            <a:off x="6263640" y="1673352"/>
            <a:ext cx="5212080"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s-EC" sz="2000">
                <a:solidFill>
                  <a:srgbClr val="FFFFFF"/>
                </a:solidFill>
                <a:latin typeface="Montserrat"/>
                <a:ea typeface="Montserrat"/>
                <a:cs typeface="Montserrat"/>
                <a:sym typeface="Montserrat"/>
              </a:rPr>
              <a:t>EMPRESA</a:t>
            </a:r>
            <a:endParaRPr>
              <a:latin typeface="Montserrat"/>
              <a:ea typeface="Montserrat"/>
              <a:cs typeface="Montserrat"/>
              <a:sym typeface="Montserrat"/>
            </a:endParaRPr>
          </a:p>
        </p:txBody>
      </p:sp>
      <p:sp>
        <p:nvSpPr>
          <p:cNvPr id="169" name="Google Shape;169;p9"/>
          <p:cNvSpPr/>
          <p:nvPr/>
        </p:nvSpPr>
        <p:spPr>
          <a:xfrm>
            <a:off x="594360" y="2203704"/>
            <a:ext cx="5349240" cy="658368"/>
          </a:xfrm>
          <a:prstGeom prst="rect">
            <a:avLst/>
          </a:prstGeom>
          <a:solidFill>
            <a:srgbClr val="EBF5FF"/>
          </a:solidFill>
          <a:ln cap="flat" cmpd="sng" w="9525">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0" name="Google Shape;170;p9"/>
          <p:cNvSpPr txBox="1"/>
          <p:nvPr/>
        </p:nvSpPr>
        <p:spPr>
          <a:xfrm>
            <a:off x="594360" y="2313432"/>
            <a:ext cx="521208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550">
                <a:solidFill>
                  <a:srgbClr val="1A1B6B"/>
                </a:solidFill>
                <a:latin typeface="Montserrat"/>
                <a:ea typeface="Montserrat"/>
                <a:cs typeface="Montserrat"/>
                <a:sym typeface="Montserrat"/>
              </a:rPr>
              <a:t>🎓  </a:t>
            </a:r>
            <a:r>
              <a:rPr lang="es-EC" sz="1800">
                <a:solidFill>
                  <a:srgbClr val="1A1B6B"/>
                </a:solidFill>
                <a:latin typeface="Montserrat"/>
                <a:ea typeface="Montserrat"/>
                <a:cs typeface="Montserrat"/>
                <a:sym typeface="Montserrat"/>
              </a:rPr>
              <a:t>Generación de conocimiento</a:t>
            </a:r>
            <a:endParaRPr>
              <a:latin typeface="Montserrat"/>
              <a:ea typeface="Montserrat"/>
              <a:cs typeface="Montserrat"/>
              <a:sym typeface="Montserrat"/>
            </a:endParaRPr>
          </a:p>
        </p:txBody>
      </p:sp>
      <p:sp>
        <p:nvSpPr>
          <p:cNvPr id="171" name="Google Shape;171;p9"/>
          <p:cNvSpPr/>
          <p:nvPr/>
        </p:nvSpPr>
        <p:spPr>
          <a:xfrm>
            <a:off x="6126480" y="2203704"/>
            <a:ext cx="5230368" cy="658368"/>
          </a:xfrm>
          <a:prstGeom prst="rect">
            <a:avLst/>
          </a:prstGeom>
          <a:solidFill>
            <a:srgbClr val="FFF3EB"/>
          </a:solidFill>
          <a:ln cap="flat" cmpd="sng" w="9525">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2" name="Google Shape;172;p9"/>
          <p:cNvSpPr txBox="1"/>
          <p:nvPr/>
        </p:nvSpPr>
        <p:spPr>
          <a:xfrm>
            <a:off x="6309360" y="2313432"/>
            <a:ext cx="521208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550">
                <a:solidFill>
                  <a:srgbClr val="1A1B6B"/>
                </a:solidFill>
                <a:latin typeface="Montserrat"/>
                <a:ea typeface="Montserrat"/>
                <a:cs typeface="Montserrat"/>
                <a:sym typeface="Montserrat"/>
              </a:rPr>
              <a:t>💰  </a:t>
            </a:r>
            <a:r>
              <a:rPr lang="es-EC" sz="1800">
                <a:solidFill>
                  <a:srgbClr val="1A1B6B"/>
                </a:solidFill>
                <a:latin typeface="Montserrat"/>
                <a:ea typeface="Montserrat"/>
                <a:cs typeface="Montserrat"/>
                <a:sym typeface="Montserrat"/>
              </a:rPr>
              <a:t>Captura de valor</a:t>
            </a:r>
            <a:endParaRPr>
              <a:latin typeface="Montserrat"/>
              <a:ea typeface="Montserrat"/>
              <a:cs typeface="Montserrat"/>
              <a:sym typeface="Montserrat"/>
            </a:endParaRPr>
          </a:p>
        </p:txBody>
      </p:sp>
      <p:sp>
        <p:nvSpPr>
          <p:cNvPr id="173" name="Google Shape;173;p9"/>
          <p:cNvSpPr/>
          <p:nvPr/>
        </p:nvSpPr>
        <p:spPr>
          <a:xfrm>
            <a:off x="594360" y="2916936"/>
            <a:ext cx="5349240" cy="658368"/>
          </a:xfrm>
          <a:prstGeom prst="rect">
            <a:avLst/>
          </a:prstGeom>
          <a:solidFill>
            <a:srgbClr val="F0F4FF"/>
          </a:solidFill>
          <a:ln cap="flat" cmpd="sng" w="9525">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4" name="Google Shape;174;p9"/>
          <p:cNvSpPr txBox="1"/>
          <p:nvPr/>
        </p:nvSpPr>
        <p:spPr>
          <a:xfrm>
            <a:off x="640080" y="3026664"/>
            <a:ext cx="521208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550">
                <a:solidFill>
                  <a:srgbClr val="1A1B6B"/>
                </a:solidFill>
                <a:latin typeface="Montserrat"/>
                <a:ea typeface="Montserrat"/>
                <a:cs typeface="Montserrat"/>
                <a:sym typeface="Montserrat"/>
              </a:rPr>
              <a:t>📄  </a:t>
            </a:r>
            <a:r>
              <a:rPr lang="es-EC" sz="1800">
                <a:solidFill>
                  <a:srgbClr val="1A1B6B"/>
                </a:solidFill>
                <a:latin typeface="Montserrat"/>
                <a:ea typeface="Montserrat"/>
                <a:cs typeface="Montserrat"/>
                <a:sym typeface="Montserrat"/>
              </a:rPr>
              <a:t>Publicar y difundir (“publish or perish”)</a:t>
            </a:r>
            <a:endParaRPr>
              <a:latin typeface="Montserrat"/>
              <a:ea typeface="Montserrat"/>
              <a:cs typeface="Montserrat"/>
              <a:sym typeface="Montserrat"/>
            </a:endParaRPr>
          </a:p>
        </p:txBody>
      </p:sp>
      <p:sp>
        <p:nvSpPr>
          <p:cNvPr id="175" name="Google Shape;175;p9"/>
          <p:cNvSpPr/>
          <p:nvPr/>
        </p:nvSpPr>
        <p:spPr>
          <a:xfrm>
            <a:off x="6126480" y="2916936"/>
            <a:ext cx="5230368" cy="658368"/>
          </a:xfrm>
          <a:prstGeom prst="rect">
            <a:avLst/>
          </a:prstGeom>
          <a:solidFill>
            <a:srgbClr val="FFF0E8"/>
          </a:solidFill>
          <a:ln cap="flat" cmpd="sng" w="9525">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6" name="Google Shape;176;p9"/>
          <p:cNvSpPr txBox="1"/>
          <p:nvPr/>
        </p:nvSpPr>
        <p:spPr>
          <a:xfrm>
            <a:off x="6309360" y="3026664"/>
            <a:ext cx="5047488"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550">
                <a:solidFill>
                  <a:srgbClr val="1A1B6B"/>
                </a:solidFill>
                <a:latin typeface="Montserrat"/>
                <a:ea typeface="Montserrat"/>
                <a:cs typeface="Montserrat"/>
                <a:sym typeface="Montserrat"/>
              </a:rPr>
              <a:t>🔒  </a:t>
            </a:r>
            <a:r>
              <a:rPr lang="es-EC" sz="1800">
                <a:solidFill>
                  <a:srgbClr val="1A1B6B"/>
                </a:solidFill>
                <a:latin typeface="Montserrat"/>
                <a:ea typeface="Montserrat"/>
                <a:cs typeface="Montserrat"/>
                <a:sym typeface="Montserrat"/>
              </a:rPr>
              <a:t>Proteger / mantener confidencial</a:t>
            </a:r>
            <a:endParaRPr>
              <a:latin typeface="Montserrat"/>
              <a:ea typeface="Montserrat"/>
              <a:cs typeface="Montserrat"/>
              <a:sym typeface="Montserrat"/>
            </a:endParaRPr>
          </a:p>
        </p:txBody>
      </p:sp>
      <p:sp>
        <p:nvSpPr>
          <p:cNvPr id="177" name="Google Shape;177;p9"/>
          <p:cNvSpPr/>
          <p:nvPr/>
        </p:nvSpPr>
        <p:spPr>
          <a:xfrm>
            <a:off x="594360" y="3630168"/>
            <a:ext cx="5349240" cy="658368"/>
          </a:xfrm>
          <a:prstGeom prst="rect">
            <a:avLst/>
          </a:prstGeom>
          <a:solidFill>
            <a:srgbClr val="EBF5FF"/>
          </a:solidFill>
          <a:ln cap="flat" cmpd="sng" w="9525">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8" name="Google Shape;178;p9"/>
          <p:cNvSpPr txBox="1"/>
          <p:nvPr/>
        </p:nvSpPr>
        <p:spPr>
          <a:xfrm>
            <a:off x="640080" y="3739896"/>
            <a:ext cx="521208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550">
                <a:solidFill>
                  <a:srgbClr val="1A1B6B"/>
                </a:solidFill>
                <a:latin typeface="Montserrat"/>
                <a:ea typeface="Montserrat"/>
                <a:cs typeface="Montserrat"/>
                <a:sym typeface="Montserrat"/>
              </a:rPr>
              <a:t>⏳  </a:t>
            </a:r>
            <a:r>
              <a:rPr lang="es-EC" sz="1800">
                <a:solidFill>
                  <a:srgbClr val="1A1B6B"/>
                </a:solidFill>
                <a:latin typeface="Montserrat"/>
                <a:ea typeface="Montserrat"/>
                <a:cs typeface="Montserrat"/>
                <a:sym typeface="Montserrat"/>
              </a:rPr>
              <a:t>Largo plazo</a:t>
            </a:r>
            <a:endParaRPr>
              <a:latin typeface="Montserrat"/>
              <a:ea typeface="Montserrat"/>
              <a:cs typeface="Montserrat"/>
              <a:sym typeface="Montserrat"/>
            </a:endParaRPr>
          </a:p>
        </p:txBody>
      </p:sp>
      <p:sp>
        <p:nvSpPr>
          <p:cNvPr id="179" name="Google Shape;179;p9"/>
          <p:cNvSpPr/>
          <p:nvPr/>
        </p:nvSpPr>
        <p:spPr>
          <a:xfrm>
            <a:off x="6126480" y="3630168"/>
            <a:ext cx="5212080" cy="658368"/>
          </a:xfrm>
          <a:prstGeom prst="rect">
            <a:avLst/>
          </a:prstGeom>
          <a:solidFill>
            <a:srgbClr val="FFF3EB"/>
          </a:solidFill>
          <a:ln cap="flat" cmpd="sng" w="9525">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0" name="Google Shape;180;p9"/>
          <p:cNvSpPr txBox="1"/>
          <p:nvPr/>
        </p:nvSpPr>
        <p:spPr>
          <a:xfrm>
            <a:off x="6309360" y="3739896"/>
            <a:ext cx="521208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550">
                <a:solidFill>
                  <a:srgbClr val="1A1B6B"/>
                </a:solidFill>
                <a:latin typeface="Montserrat"/>
                <a:ea typeface="Montserrat"/>
                <a:cs typeface="Montserrat"/>
                <a:sym typeface="Montserrat"/>
              </a:rPr>
              <a:t>⚡  </a:t>
            </a:r>
            <a:r>
              <a:rPr lang="es-EC" sz="1800">
                <a:solidFill>
                  <a:srgbClr val="1A1B6B"/>
                </a:solidFill>
                <a:latin typeface="Montserrat"/>
                <a:ea typeface="Montserrat"/>
                <a:cs typeface="Montserrat"/>
                <a:sym typeface="Montserrat"/>
              </a:rPr>
              <a:t>Corto plazo</a:t>
            </a:r>
            <a:endParaRPr>
              <a:latin typeface="Montserrat"/>
              <a:ea typeface="Montserrat"/>
              <a:cs typeface="Montserrat"/>
              <a:sym typeface="Montserrat"/>
            </a:endParaRPr>
          </a:p>
        </p:txBody>
      </p:sp>
      <p:sp>
        <p:nvSpPr>
          <p:cNvPr id="181" name="Google Shape;181;p9"/>
          <p:cNvSpPr/>
          <p:nvPr/>
        </p:nvSpPr>
        <p:spPr>
          <a:xfrm>
            <a:off x="594350" y="4343400"/>
            <a:ext cx="5349300" cy="658500"/>
          </a:xfrm>
          <a:prstGeom prst="rect">
            <a:avLst/>
          </a:prstGeom>
          <a:solidFill>
            <a:srgbClr val="F0F4FF"/>
          </a:solidFill>
          <a:ln cap="flat" cmpd="sng" w="9525">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2" name="Google Shape;182;p9"/>
          <p:cNvSpPr txBox="1"/>
          <p:nvPr/>
        </p:nvSpPr>
        <p:spPr>
          <a:xfrm>
            <a:off x="640080" y="4453128"/>
            <a:ext cx="521208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550">
                <a:solidFill>
                  <a:srgbClr val="1A1B6B"/>
                </a:solidFill>
                <a:latin typeface="Montserrat"/>
                <a:ea typeface="Montserrat"/>
                <a:cs typeface="Montserrat"/>
                <a:sym typeface="Montserrat"/>
              </a:rPr>
              <a:t>🌍  </a:t>
            </a:r>
            <a:r>
              <a:rPr lang="es-EC" sz="1800">
                <a:solidFill>
                  <a:srgbClr val="1A1B6B"/>
                </a:solidFill>
                <a:latin typeface="Montserrat"/>
                <a:ea typeface="Montserrat"/>
                <a:cs typeface="Montserrat"/>
                <a:sym typeface="Montserrat"/>
              </a:rPr>
              <a:t>Difundir / acceso abierto</a:t>
            </a:r>
            <a:endParaRPr>
              <a:latin typeface="Montserrat"/>
              <a:ea typeface="Montserrat"/>
              <a:cs typeface="Montserrat"/>
              <a:sym typeface="Montserrat"/>
            </a:endParaRPr>
          </a:p>
        </p:txBody>
      </p:sp>
      <p:sp>
        <p:nvSpPr>
          <p:cNvPr id="183" name="Google Shape;183;p9"/>
          <p:cNvSpPr/>
          <p:nvPr/>
        </p:nvSpPr>
        <p:spPr>
          <a:xfrm>
            <a:off x="6126480" y="4343400"/>
            <a:ext cx="5230368" cy="658368"/>
          </a:xfrm>
          <a:prstGeom prst="rect">
            <a:avLst/>
          </a:prstGeom>
          <a:solidFill>
            <a:srgbClr val="FFF0E8"/>
          </a:solidFill>
          <a:ln cap="flat" cmpd="sng" w="9525">
            <a:solidFill>
              <a:srgbClr val="DDDDD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4" name="Google Shape;184;p9"/>
          <p:cNvSpPr txBox="1"/>
          <p:nvPr/>
        </p:nvSpPr>
        <p:spPr>
          <a:xfrm>
            <a:off x="6309360" y="4453128"/>
            <a:ext cx="50292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s-EC" sz="1550">
                <a:solidFill>
                  <a:srgbClr val="1A1B6B"/>
                </a:solidFill>
                <a:latin typeface="Montserrat"/>
                <a:ea typeface="Montserrat"/>
                <a:cs typeface="Montserrat"/>
                <a:sym typeface="Montserrat"/>
              </a:rPr>
              <a:t>🏆  </a:t>
            </a:r>
            <a:r>
              <a:rPr lang="es-EC" sz="1800">
                <a:solidFill>
                  <a:srgbClr val="1A1B6B"/>
                </a:solidFill>
                <a:latin typeface="Montserrat"/>
                <a:ea typeface="Montserrat"/>
                <a:cs typeface="Montserrat"/>
                <a:sym typeface="Montserrat"/>
              </a:rPr>
              <a:t>Exclusividad en uso tecnología</a:t>
            </a:r>
            <a:endParaRPr>
              <a:latin typeface="Montserrat"/>
              <a:ea typeface="Montserrat"/>
              <a:cs typeface="Montserrat"/>
              <a:sym typeface="Montserrat"/>
            </a:endParaRPr>
          </a:p>
        </p:txBody>
      </p:sp>
      <p:sp>
        <p:nvSpPr>
          <p:cNvPr id="185" name="Google Shape;185;p9"/>
          <p:cNvSpPr txBox="1"/>
          <p:nvPr/>
        </p:nvSpPr>
        <p:spPr>
          <a:xfrm>
            <a:off x="502920" y="1022308"/>
            <a:ext cx="9601200" cy="7188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Clr>
                <a:schemeClr val="dk1"/>
              </a:buClr>
              <a:buFont typeface="Arial"/>
              <a:buNone/>
            </a:pPr>
            <a:r>
              <a:rPr b="1" lang="es-EC" sz="2200">
                <a:solidFill>
                  <a:srgbClr val="1A1B6B"/>
                </a:solidFill>
                <a:latin typeface="Montserrat Medium"/>
                <a:ea typeface="Montserrat Medium"/>
                <a:cs typeface="Montserrat Medium"/>
                <a:sym typeface="Montserrat Medium"/>
              </a:rPr>
              <a:t>DIFERENTES INCENTIVOS ENTRE UNIVERSIDAD Y EMPRESA</a:t>
            </a:r>
            <a:endParaRPr>
              <a:solidFill>
                <a:schemeClr val="dk1"/>
              </a:solidFill>
            </a:endParaRPr>
          </a:p>
          <a:p>
            <a:pPr indent="0" lvl="0" marL="0" marR="0" rtl="0" algn="l">
              <a:lnSpc>
                <a:spcPct val="95000"/>
              </a:lnSpc>
              <a:spcBef>
                <a:spcPts val="0"/>
              </a:spcBef>
              <a:spcAft>
                <a:spcPts val="0"/>
              </a:spcAft>
              <a:buNone/>
            </a:pPr>
            <a:r>
              <a:t/>
            </a:r>
            <a:endParaRPr b="1" sz="2200">
              <a:solidFill>
                <a:srgbClr val="1A1B6B"/>
              </a:solidFill>
              <a:latin typeface="Montserrat Medium"/>
              <a:ea typeface="Montserrat Medium"/>
              <a:cs typeface="Montserrat Medium"/>
              <a:sym typeface="Montserrat Medium"/>
            </a:endParaRPr>
          </a:p>
        </p:txBody>
      </p:sp>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2016-01-19T22:21:45Z</dcterms:created>
  <dc:creator>paul.arevalo@cedia.org.ec</dc:creator>
</cp:coreProperties>
</file>